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65" r:id="rId3"/>
    <p:sldId id="264" r:id="rId4"/>
    <p:sldId id="261" r:id="rId5"/>
    <p:sldId id="262" r:id="rId6"/>
    <p:sldId id="263" r:id="rId7"/>
    <p:sldId id="259" r:id="rId8"/>
    <p:sldId id="268" r:id="rId9"/>
    <p:sldId id="267" r:id="rId10"/>
    <p:sldId id="260" r:id="rId11"/>
    <p:sldId id="269" r:id="rId12"/>
    <p:sldId id="270" r:id="rId13"/>
    <p:sldId id="257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1FA76-B779-43DD-97A2-1441640DA0EE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7EEAF-0394-44FD-B4EF-94BA04A4F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690301-D3CF-4B14-AD4B-5D8E3690870B}" type="slidenum">
              <a:rPr lang="ru-RU"/>
              <a:pPr/>
              <a:t>2</a:t>
            </a:fld>
            <a:endParaRPr lang="ru-RU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262A-3D16-4558-97F6-B9FF37279CA4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7A8-F96C-4105-AC63-033DE3BCC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262A-3D16-4558-97F6-B9FF37279CA4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7A8-F96C-4105-AC63-033DE3BCC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262A-3D16-4558-97F6-B9FF37279CA4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7A8-F96C-4105-AC63-033DE3BCC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5651500" y="6402388"/>
            <a:ext cx="2028825" cy="3000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www.eastcred.com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8688388" y="6280150"/>
            <a:ext cx="327025" cy="279400"/>
          </a:xfrm>
        </p:spPr>
        <p:txBody>
          <a:bodyPr/>
          <a:lstStyle>
            <a:lvl1pPr>
              <a:defRPr/>
            </a:lvl1pPr>
          </a:lstStyle>
          <a:p>
            <a:fld id="{D253EB10-5CFE-42B5-9BEE-01992000BC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262A-3D16-4558-97F6-B9FF37279CA4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7A8-F96C-4105-AC63-033DE3BCC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262A-3D16-4558-97F6-B9FF37279CA4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7A8-F96C-4105-AC63-033DE3BCC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262A-3D16-4558-97F6-B9FF37279CA4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7A8-F96C-4105-AC63-033DE3BCC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262A-3D16-4558-97F6-B9FF37279CA4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7A8-F96C-4105-AC63-033DE3BCC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262A-3D16-4558-97F6-B9FF37279CA4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7A8-F96C-4105-AC63-033DE3BCC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262A-3D16-4558-97F6-B9FF37279CA4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7A8-F96C-4105-AC63-033DE3BCC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262A-3D16-4558-97F6-B9FF37279CA4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2E7A8-F96C-4105-AC63-033DE3BCCA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7262A-3D16-4558-97F6-B9FF37279CA4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12E7A8-F96C-4105-AC63-033DE3BCCA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57262A-3D16-4558-97F6-B9FF37279CA4}" type="datetimeFigureOut">
              <a:rPr lang="ru-RU" smtClean="0"/>
              <a:pPr/>
              <a:t>26.05.2010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12E7A8-F96C-4105-AC63-033DE3BCCA7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astcred.ru/" TargetMode="External"/><Relationship Id="rId2" Type="http://schemas.openxmlformats.org/officeDocument/2006/relationships/hyperlink" Target="http://www.eastlandcapital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cbonds.info/pages/EASTLANDCAPITAL" TargetMode="External"/><Relationship Id="rId4" Type="http://schemas.openxmlformats.org/officeDocument/2006/relationships/hyperlink" Target="http://www.preqveca.ru/consultants/EastlandCapital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r.ru/hd_base/base.as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ec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14290"/>
            <a:ext cx="6096000" cy="21526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57356" y="2428868"/>
            <a:ext cx="5429288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/>
              <a:t>Финансирование роста – от </a:t>
            </a:r>
            <a:r>
              <a:rPr lang="ru-RU" sz="2500" dirty="0" err="1" smtClean="0"/>
              <a:t>бизнес-ангелов</a:t>
            </a:r>
            <a:r>
              <a:rPr lang="ru-RU" sz="2500" dirty="0" smtClean="0"/>
              <a:t> и венчурных инвесторов к </a:t>
            </a:r>
            <a:r>
              <a:rPr lang="en-US" sz="2500" dirty="0" smtClean="0"/>
              <a:t>IPO</a:t>
            </a:r>
            <a:r>
              <a:rPr lang="de-DE" sz="2500" dirty="0" smtClean="0"/>
              <a:t> </a:t>
            </a:r>
            <a:r>
              <a:rPr lang="ru-RU" sz="2500" dirty="0" smtClean="0"/>
              <a:t>и конвертируемым облигациям</a:t>
            </a:r>
          </a:p>
          <a:p>
            <a:endParaRPr lang="ru-RU" dirty="0" smtClean="0"/>
          </a:p>
          <a:p>
            <a:r>
              <a:rPr lang="ru-RU" dirty="0" smtClean="0"/>
              <a:t>Бизнес 2010: привлечение финансирования и другие улучшения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err="1" smtClean="0"/>
              <a:t>Биленко</a:t>
            </a:r>
            <a:r>
              <a:rPr lang="ru-RU" dirty="0" smtClean="0"/>
              <a:t> Павел Борисович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Санкт-Петербург</a:t>
            </a:r>
          </a:p>
          <a:p>
            <a:pPr algn="ctr"/>
            <a:r>
              <a:rPr lang="ru-RU" dirty="0" smtClean="0"/>
              <a:t>Май 2010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ec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1272" y="5815318"/>
            <a:ext cx="2952728" cy="1042682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r>
              <a:rPr lang="ru-RU" sz="3500" dirty="0" smtClean="0"/>
              <a:t>Индустрия фондов </a:t>
            </a:r>
            <a:r>
              <a:rPr lang="en-US" sz="3500" dirty="0" smtClean="0"/>
              <a:t>Private Equity</a:t>
            </a:r>
            <a:endParaRPr lang="ru-RU" sz="3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214422"/>
            <a:ext cx="6715172" cy="4149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43042" y="5857892"/>
            <a:ext cx="4214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Источник – ИА </a:t>
            </a:r>
            <a:r>
              <a:rPr lang="en-US" sz="1400" i="1" dirty="0" err="1" smtClean="0"/>
              <a:t>Preqveca</a:t>
            </a:r>
            <a:endParaRPr lang="ru-RU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ec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1272" y="5815318"/>
            <a:ext cx="2952728" cy="1042682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r>
              <a:rPr lang="ru-RU" sz="3500" dirty="0" smtClean="0"/>
              <a:t>Индустрия фондов </a:t>
            </a:r>
            <a:r>
              <a:rPr lang="en-US" sz="3500" dirty="0" smtClean="0"/>
              <a:t>Private Equity</a:t>
            </a:r>
            <a:endParaRPr lang="ru-RU" sz="3500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1571612"/>
            <a:ext cx="75724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Возможности финансирования для компаний:</a:t>
            </a:r>
          </a:p>
          <a:p>
            <a:endParaRPr lang="ru-RU" dirty="0" smtClean="0"/>
          </a:p>
          <a:p>
            <a:r>
              <a:rPr lang="ru-RU" dirty="0" smtClean="0"/>
              <a:t> - привлечение финансового инвестора для того, чтобы помимо финансирования получить новые возможности развития и последующих выходов на рынки капиталов</a:t>
            </a:r>
          </a:p>
          <a:p>
            <a:endParaRPr lang="ru-RU" dirty="0" smtClean="0"/>
          </a:p>
          <a:p>
            <a:r>
              <a:rPr lang="ru-RU" dirty="0" smtClean="0"/>
              <a:t> - проведение «частного размещения» акций – продажа акций нескольким портфельным инвесторам. Требует больше времени и усилий на подготовку.</a:t>
            </a:r>
          </a:p>
          <a:p>
            <a:endParaRPr lang="ru-RU" dirty="0" smtClean="0"/>
          </a:p>
          <a:p>
            <a:r>
              <a:rPr lang="ru-RU" dirty="0" smtClean="0"/>
              <a:t> - проведение «</a:t>
            </a:r>
            <a:r>
              <a:rPr lang="ru-RU" dirty="0" err="1" smtClean="0"/>
              <a:t>квази</a:t>
            </a:r>
            <a:r>
              <a:rPr lang="ru-RU" dirty="0" smtClean="0"/>
              <a:t>-</a:t>
            </a:r>
            <a:r>
              <a:rPr lang="en-US" dirty="0" smtClean="0"/>
              <a:t>IPO</a:t>
            </a:r>
            <a:r>
              <a:rPr lang="ru-RU" dirty="0" smtClean="0"/>
              <a:t>» – частного размещения, сопровождающегося листингом на одной или нескольких биржах. </a:t>
            </a:r>
            <a:endParaRPr lang="en-US" dirty="0" smtClean="0"/>
          </a:p>
          <a:p>
            <a:r>
              <a:rPr lang="ru-RU" dirty="0" smtClean="0"/>
              <a:t>Наиболее успешные в этом процессе биржевые площадки:</a:t>
            </a:r>
          </a:p>
          <a:p>
            <a:r>
              <a:rPr lang="ru-RU" dirty="0" smtClean="0"/>
              <a:t> - </a:t>
            </a:r>
            <a:r>
              <a:rPr lang="en-US" dirty="0" smtClean="0"/>
              <a:t>Wiener B</a:t>
            </a:r>
            <a:r>
              <a:rPr lang="de-DE" dirty="0" err="1" smtClean="0"/>
              <a:t>örse</a:t>
            </a:r>
            <a:endParaRPr lang="de-DE" dirty="0" smtClean="0"/>
          </a:p>
          <a:p>
            <a:r>
              <a:rPr lang="de-DE" dirty="0" smtClean="0"/>
              <a:t> - Deutsche Börse</a:t>
            </a:r>
          </a:p>
          <a:p>
            <a:r>
              <a:rPr lang="de-DE" dirty="0" smtClean="0"/>
              <a:t> - </a:t>
            </a:r>
            <a:r>
              <a:rPr lang="de-DE" dirty="0" err="1" smtClean="0"/>
              <a:t>Warsaw</a:t>
            </a:r>
            <a:r>
              <a:rPr lang="de-DE" dirty="0" smtClean="0"/>
              <a:t> </a:t>
            </a:r>
            <a:r>
              <a:rPr lang="en-US" dirty="0" smtClean="0"/>
              <a:t>Stock Exchange</a:t>
            </a:r>
          </a:p>
          <a:p>
            <a:r>
              <a:rPr lang="en-US" dirty="0" smtClean="0"/>
              <a:t> - OMX </a:t>
            </a:r>
            <a:r>
              <a:rPr lang="en-US" dirty="0" err="1" smtClean="0"/>
              <a:t>Nasdaq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ec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1272" y="5815318"/>
            <a:ext cx="2952728" cy="1042682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r>
              <a:rPr lang="en-US" sz="3500" dirty="0" smtClean="0"/>
              <a:t>IPO </a:t>
            </a:r>
            <a:r>
              <a:rPr lang="ru-RU" sz="3500" dirty="0" smtClean="0"/>
              <a:t>и вторичные размещения акций</a:t>
            </a:r>
            <a:endParaRPr lang="ru-RU" sz="3500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1571612"/>
            <a:ext cx="75724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Прошедший год характеризуется минимальным за последние 5 лет значениями количественного и стоимостного объемов российского рынка Публичных размещений акций через биржевые площадки — 12 размещений на сумму около $1,3 млрд.</a:t>
            </a:r>
          </a:p>
          <a:p>
            <a:endParaRPr lang="ru-RU" b="1" dirty="0" smtClean="0"/>
          </a:p>
          <a:p>
            <a:r>
              <a:rPr lang="ru-RU" b="1" dirty="0" smtClean="0"/>
              <a:t>Обобщённые данные российского рынка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• 12 — количественный объем рынка;</a:t>
            </a:r>
          </a:p>
          <a:p>
            <a:r>
              <a:rPr lang="ru-RU" dirty="0" smtClean="0"/>
              <a:t>• $1 332 млн. — стоимостный объем рынка;</a:t>
            </a:r>
          </a:p>
          <a:p>
            <a:r>
              <a:rPr lang="ru-RU" dirty="0" smtClean="0"/>
              <a:t>• $111,1 млн. — средний объем размещения ;</a:t>
            </a:r>
          </a:p>
          <a:p>
            <a:r>
              <a:rPr lang="ru-RU" dirty="0" smtClean="0"/>
              <a:t>• 14,4% — средневзвешенная доля размещения;</a:t>
            </a:r>
          </a:p>
          <a:p>
            <a:r>
              <a:rPr lang="ru-RU" dirty="0" smtClean="0"/>
              <a:t>• 64% стоимостного объема рынка размещено на Лондонской фондовой бирже (LSE);</a:t>
            </a:r>
          </a:p>
          <a:p>
            <a:r>
              <a:rPr lang="ru-RU" dirty="0" smtClean="0"/>
              <a:t>• 39% стоимостного объема рынка приходится на размещения «Магнит»;</a:t>
            </a:r>
          </a:p>
          <a:p>
            <a:r>
              <a:rPr lang="ru-RU" dirty="0" smtClean="0"/>
              <a:t>• 58% количественного объема рынка занимает топливная отрасль;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00694" y="2000240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We’re ok moneywise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2857496"/>
            <a:ext cx="84296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/>
              <a:t>Российская финансовая группа</a:t>
            </a:r>
            <a:endParaRPr lang="ru-RU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857224" y="4429132"/>
            <a:ext cx="40719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Корпоративные финансы</a:t>
            </a:r>
          </a:p>
          <a:p>
            <a:r>
              <a:rPr lang="en-US" dirty="0" smtClean="0"/>
              <a:t>IPO</a:t>
            </a:r>
            <a:endParaRPr lang="ru-RU" dirty="0" smtClean="0"/>
          </a:p>
          <a:p>
            <a:r>
              <a:rPr lang="ru-RU" dirty="0" smtClean="0"/>
              <a:t>Слияния и поглощения</a:t>
            </a:r>
          </a:p>
          <a:p>
            <a:r>
              <a:rPr lang="ru-RU" dirty="0" smtClean="0"/>
              <a:t>Организация выпусков облигаций</a:t>
            </a:r>
          </a:p>
          <a:p>
            <a:r>
              <a:rPr lang="ru-RU" dirty="0" smtClean="0"/>
              <a:t>Организация банковского финансирования</a:t>
            </a:r>
          </a:p>
          <a:p>
            <a:r>
              <a:rPr lang="ru-RU" dirty="0" smtClean="0"/>
              <a:t>Реструктуризация долгов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28662" y="3714752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Листинг-партнер Венской биржи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72066" y="4357694"/>
            <a:ext cx="3643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Частные размещения акций</a:t>
            </a:r>
          </a:p>
          <a:p>
            <a:pPr algn="r"/>
            <a:r>
              <a:rPr lang="en-US" dirty="0" smtClean="0"/>
              <a:t>Private Equity</a:t>
            </a:r>
            <a:r>
              <a:rPr lang="ru-RU" dirty="0" smtClean="0"/>
              <a:t> инвестиции</a:t>
            </a:r>
            <a:endParaRPr lang="en-US" dirty="0" smtClean="0"/>
          </a:p>
          <a:p>
            <a:pPr algn="r"/>
            <a:r>
              <a:rPr lang="ru-RU" dirty="0" smtClean="0"/>
              <a:t>Венчурные инвестиции</a:t>
            </a:r>
          </a:p>
          <a:p>
            <a:pPr algn="r"/>
            <a:r>
              <a:rPr lang="ru-RU" dirty="0" err="1" smtClean="0"/>
              <a:t>Бизнес-ангелы</a:t>
            </a:r>
            <a:endParaRPr lang="ru-RU" dirty="0" smtClean="0"/>
          </a:p>
          <a:p>
            <a:pPr algn="r"/>
            <a:r>
              <a:rPr lang="ru-RU" dirty="0" smtClean="0"/>
              <a:t>Государственные программы финансирования</a:t>
            </a:r>
            <a:endParaRPr lang="ru-RU" dirty="0"/>
          </a:p>
        </p:txBody>
      </p:sp>
      <p:pic>
        <p:nvPicPr>
          <p:cNvPr id="11" name="Рисунок 10" descr="ec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14290"/>
            <a:ext cx="6096000" cy="2152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29256" y="1500174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We’re ok moneywise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1857364"/>
            <a:ext cx="84296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300" dirty="0" smtClean="0"/>
              <a:t>Контактная информация</a:t>
            </a:r>
            <a:endParaRPr lang="ru-RU" sz="3300" dirty="0"/>
          </a:p>
        </p:txBody>
      </p:sp>
      <p:sp>
        <p:nvSpPr>
          <p:cNvPr id="7" name="TextBox 6"/>
          <p:cNvSpPr txBox="1"/>
          <p:nvPr/>
        </p:nvSpPr>
        <p:spPr>
          <a:xfrm>
            <a:off x="857224" y="2357431"/>
            <a:ext cx="714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http://www.eastlandcapital.com/</a:t>
            </a:r>
            <a:endParaRPr lang="en-US" dirty="0" smtClean="0"/>
          </a:p>
          <a:p>
            <a:r>
              <a:rPr lang="de-DE" dirty="0" smtClean="0">
                <a:hlinkClick r:id="rId3"/>
              </a:rPr>
              <a:t>http://eastcred.ru/</a:t>
            </a:r>
            <a:endParaRPr lang="de-DE" dirty="0" smtClean="0">
              <a:hlinkClick r:id="rId4"/>
            </a:endParaRPr>
          </a:p>
          <a:p>
            <a:r>
              <a:rPr lang="de-DE" dirty="0" smtClean="0">
                <a:hlinkClick r:id="rId4"/>
              </a:rPr>
              <a:t>http://www.preqveca.ru/consultants/EastlandCapital/</a:t>
            </a:r>
            <a:endParaRPr lang="de-DE" dirty="0" smtClean="0"/>
          </a:p>
          <a:p>
            <a:r>
              <a:rPr lang="de-DE" dirty="0" smtClean="0">
                <a:hlinkClick r:id="rId5"/>
              </a:rPr>
              <a:t>http://www.cbonds.info/pages/EASTLANDCAPITAL</a:t>
            </a:r>
            <a:endParaRPr lang="de-DE" dirty="0" smtClean="0"/>
          </a:p>
          <a:p>
            <a:endParaRPr lang="de-DE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72066" y="3714752"/>
            <a:ext cx="36433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Германия:</a:t>
            </a:r>
          </a:p>
          <a:p>
            <a:r>
              <a:rPr lang="ru-RU" dirty="0" err="1" smtClean="0"/>
              <a:t>Messeturm</a:t>
            </a:r>
            <a:r>
              <a:rPr lang="ru-RU" dirty="0" smtClean="0"/>
              <a:t>, 25th </a:t>
            </a:r>
            <a:r>
              <a:rPr lang="ru-RU" dirty="0" err="1" smtClean="0"/>
              <a:t>floor</a:t>
            </a:r>
            <a:endParaRPr lang="ru-RU" dirty="0" smtClean="0"/>
          </a:p>
          <a:p>
            <a:r>
              <a:rPr lang="ru-RU" dirty="0" err="1" smtClean="0"/>
              <a:t>Friedrich-Ebert-Anlage</a:t>
            </a:r>
            <a:r>
              <a:rPr lang="ru-RU" dirty="0" smtClean="0"/>
              <a:t> 49</a:t>
            </a:r>
          </a:p>
          <a:p>
            <a:r>
              <a:rPr lang="ru-RU" dirty="0" smtClean="0"/>
              <a:t>60308  </a:t>
            </a:r>
            <a:r>
              <a:rPr lang="ru-RU" dirty="0" err="1" smtClean="0"/>
              <a:t>Frankfurt</a:t>
            </a:r>
            <a:r>
              <a:rPr lang="ru-RU" dirty="0" smtClean="0"/>
              <a:t> </a:t>
            </a:r>
            <a:r>
              <a:rPr lang="ru-RU" dirty="0" err="1" smtClean="0"/>
              <a:t>a.Main</a:t>
            </a:r>
            <a:endParaRPr lang="ru-RU" dirty="0" smtClean="0"/>
          </a:p>
          <a:p>
            <a:r>
              <a:rPr lang="ru-RU" dirty="0" smtClean="0"/>
              <a:t>069  50956  -  5440 </a:t>
            </a:r>
          </a:p>
          <a:p>
            <a:endParaRPr lang="ru-RU" dirty="0" smtClean="0"/>
          </a:p>
          <a:p>
            <a:r>
              <a:rPr lang="ru-RU" dirty="0" smtClean="0"/>
              <a:t>Австрия</a:t>
            </a:r>
          </a:p>
          <a:p>
            <a:r>
              <a:rPr lang="de-DE" dirty="0" smtClean="0"/>
              <a:t>Wiener Börse  </a:t>
            </a:r>
            <a:br>
              <a:rPr lang="de-DE" dirty="0" smtClean="0"/>
            </a:br>
            <a:r>
              <a:rPr lang="de-DE" dirty="0" smtClean="0"/>
              <a:t>Wallnerstraße 8 </a:t>
            </a:r>
            <a:br>
              <a:rPr lang="de-DE" dirty="0" smtClean="0"/>
            </a:br>
            <a:r>
              <a:rPr lang="de-DE" dirty="0" smtClean="0"/>
              <a:t>1014 Wien</a:t>
            </a:r>
            <a:endParaRPr lang="ru-RU" dirty="0"/>
          </a:p>
        </p:txBody>
      </p:sp>
      <p:pic>
        <p:nvPicPr>
          <p:cNvPr id="11" name="Рисунок 10" descr="eclog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85918" y="214290"/>
            <a:ext cx="5072098" cy="179108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8596" y="3643314"/>
            <a:ext cx="37862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Головной офис:</a:t>
            </a:r>
          </a:p>
          <a:p>
            <a:r>
              <a:rPr lang="ru-RU" dirty="0" smtClean="0"/>
              <a:t>Российская Федерация, 191186</a:t>
            </a:r>
          </a:p>
          <a:p>
            <a:r>
              <a:rPr lang="ru-RU" dirty="0" smtClean="0"/>
              <a:t>Санкт-Петербург,</a:t>
            </a:r>
          </a:p>
          <a:p>
            <a:r>
              <a:rPr lang="ru-RU" dirty="0" smtClean="0"/>
              <a:t>Марсово поле, 5</a:t>
            </a:r>
          </a:p>
          <a:p>
            <a:r>
              <a:rPr lang="ru-RU" dirty="0" smtClean="0"/>
              <a:t> +7 812 313-2214</a:t>
            </a:r>
          </a:p>
          <a:p>
            <a:r>
              <a:rPr lang="ru-RU" dirty="0" smtClean="0"/>
              <a:t>+7 812 313-2480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A99E88-F6DC-46F8-A2D6-25E4069ACEBD}" type="slidenum">
              <a:rPr lang="ru-RU"/>
              <a:pPr/>
              <a:t>2</a:t>
            </a:fld>
            <a:endParaRPr lang="ru-RU"/>
          </a:p>
        </p:txBody>
      </p:sp>
      <p:sp>
        <p:nvSpPr>
          <p:cNvPr id="281602" name="Text Box 2"/>
          <p:cNvSpPr txBox="1">
            <a:spLocks noChangeArrowheads="1"/>
          </p:cNvSpPr>
          <p:nvPr/>
        </p:nvSpPr>
        <p:spPr bwMode="auto">
          <a:xfrm>
            <a:off x="1471613" y="119063"/>
            <a:ext cx="7543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50000"/>
              </a:spcBef>
            </a:pPr>
            <a:endParaRPr lang="ru-RU" sz="1800" b="1">
              <a:solidFill>
                <a:schemeClr val="bg1"/>
              </a:solidFill>
            </a:endParaRPr>
          </a:p>
        </p:txBody>
      </p:sp>
      <p:graphicFrame>
        <p:nvGraphicFramePr>
          <p:cNvPr id="281671" name="Group 71"/>
          <p:cNvGraphicFramePr>
            <a:graphicFrameLocks noGrp="1"/>
          </p:cNvGraphicFramePr>
          <p:nvPr>
            <p:ph/>
          </p:nvPr>
        </p:nvGraphicFramePr>
        <p:xfrm>
          <a:off x="209550" y="827088"/>
          <a:ext cx="8807450" cy="4614672"/>
        </p:xfrm>
        <a:graphic>
          <a:graphicData uri="http://schemas.openxmlformats.org/drawingml/2006/table">
            <a:tbl>
              <a:tblPr/>
              <a:tblGrid>
                <a:gridCol w="1404938"/>
                <a:gridCol w="3084512"/>
                <a:gridCol w="4318000"/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34365"/>
                          </a:solidFill>
                          <a:effectLst/>
                          <a:latin typeface="Arial" charset="0"/>
                        </a:rPr>
                        <a:t>Вид кредитования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C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Достоинства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7A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Недостатки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8469C"/>
                    </a:solidFill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34365"/>
                          </a:solidFill>
                          <a:effectLst/>
                          <a:latin typeface="Arial" charset="0"/>
                        </a:rPr>
                        <a:t>Кредитование обеспечительных взносов для участия в тендерах по государственным заказам и контрактам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C3D7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Наименее рисковый вид финансирования;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Сумма обеспечительного платежа составляет от 5% от стоимости контракта, что составляет  определенный барьер для участия малого предприятия в тендере, данный вид кредитования этот барьер снимает.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Появляется возможность не отвлекать собственный оборотный капитал на авансирование поставщиков в рамках исполнения Госконтракта;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7AA6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1) Несмотря на низкие риски невозвратности кредита, многие банки требуют твердого обеспечения;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2) Как правила период от момента объявления сроков тендера, до даты проведения тендера составляет 2 – 2,5 недели. В то время как средний срок рассмотрения кредитной заявки и получения кредитных средств – от 3 недель.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8469C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34365"/>
                          </a:solidFill>
                          <a:effectLst/>
                          <a:latin typeface="Arial" charset="0"/>
                        </a:rPr>
                        <a:t>финансирование малого бизнеса при поддержке государственных структур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C3D7"/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Возможность представления частично обеспеченных кредитов по поручительство государства;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Возможность существенной экономии за счет частичной компенсации размера ставки кредитования;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7AA6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Размер поручительства ограничен до 10 млн.р., что  позволяет привлечь кредитование до 20 млн.р. Для развивающегося малого бизнеса этой суммы не всегда достаточно;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Компенсация размера процентной ставки ограничена суммой в 2,5 млн.р. на одного заемщика в год;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Выплата компенсации неравномерна, как правило производится в конце календарного года. 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8469C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34365"/>
                          </a:solidFill>
                          <a:effectLst/>
                          <a:latin typeface="Arial" charset="0"/>
                        </a:rPr>
                        <a:t>финансирование малого бизнеса на цели выкупа  в собственность помещения, арендуемого у КУГИ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C3D7"/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Возможность выкупа помещений арендуемых у КУГИ на более льготных условиях и по более льготной цене;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Разработаны специальный программы кредитования под данный проект в нескольких банках.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7AA6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Данная программа доступна в единичных регионах России, нет единого подхода к данной льготе;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Сложная процедура оформления способствует затягиванию процесса оформления документов в собственность;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короткие сроки реализации программы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8469C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34365"/>
                          </a:solidFill>
                          <a:effectLst/>
                          <a:latin typeface="Arial" charset="0"/>
                        </a:rPr>
                        <a:t>Финансирование венчурных проектов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C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Возможность реализовать «идею», способствующую получению сверхприбыли и развитию новых направлений деятельности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A7AA6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1)  Заявлено очень много структур, занимающихся финансированием данного направления, при этом имеющих очень ограниченный портфель проектов и очень высокие и неопределенные требования для участия в проекте;</a:t>
                      </a:r>
                    </a:p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2)  Отсутствие единой информационной базы для инвесторов и соискателей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8469C"/>
                    </a:solidFill>
                  </a:tcPr>
                </a:tc>
              </a:tr>
            </a:tbl>
          </a:graphicData>
        </a:graphic>
      </p:graphicFrame>
      <p:sp>
        <p:nvSpPr>
          <p:cNvPr id="281633" name="Text Box 33"/>
          <p:cNvSpPr txBox="1">
            <a:spLocks noChangeArrowheads="1"/>
          </p:cNvSpPr>
          <p:nvPr/>
        </p:nvSpPr>
        <p:spPr bwMode="auto">
          <a:xfrm>
            <a:off x="2338388" y="138113"/>
            <a:ext cx="65659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50000"/>
              </a:spcBef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Проблемы кредитования малого бизнеса</a:t>
            </a:r>
          </a:p>
        </p:txBody>
      </p:sp>
      <p:pic>
        <p:nvPicPr>
          <p:cNvPr id="7" name="Рисунок 6" descr="ec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91272" y="5815318"/>
            <a:ext cx="2952728" cy="1042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F2ED88-952C-45AC-94E9-1E21A56F30C9}" type="slidenum">
              <a:rPr lang="ru-RU"/>
              <a:pPr/>
              <a:t>3</a:t>
            </a:fld>
            <a:endParaRPr lang="ru-RU"/>
          </a:p>
        </p:txBody>
      </p:sp>
      <p:graphicFrame>
        <p:nvGraphicFramePr>
          <p:cNvPr id="276482" name="Group 2"/>
          <p:cNvGraphicFramePr>
            <a:graphicFrameLocks noGrp="1"/>
          </p:cNvGraphicFramePr>
          <p:nvPr>
            <p:ph sz="half" idx="2"/>
          </p:nvPr>
        </p:nvGraphicFramePr>
        <p:xfrm>
          <a:off x="273050" y="4673600"/>
          <a:ext cx="7680325" cy="1372872"/>
        </p:xfrm>
        <a:graphic>
          <a:graphicData uri="http://schemas.openxmlformats.org/drawingml/2006/table">
            <a:tbl>
              <a:tblPr/>
              <a:tblGrid>
                <a:gridCol w="4308475"/>
                <a:gridCol w="280988"/>
                <a:gridCol w="280987"/>
                <a:gridCol w="280988"/>
                <a:gridCol w="280987"/>
                <a:gridCol w="280988"/>
                <a:gridCol w="280987"/>
                <a:gridCol w="280988"/>
                <a:gridCol w="280987"/>
                <a:gridCol w="280988"/>
                <a:gridCol w="280987"/>
                <a:gridCol w="280988"/>
                <a:gridCol w="280987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События / недели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Предварительная оценка и анализ, формирование предложения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для клиента*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EBC"/>
                        </a:gs>
                        <a:gs pos="100000">
                          <a:srgbClr val="99CC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Подготовка кредитного заключения и заключение договора, направление в банк первичной информации и принятие банком решения о работе</a:t>
                      </a: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EBC"/>
                        </a:gs>
                        <a:gs pos="100000">
                          <a:srgbClr val="99CC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Сбор документов, необходимых</a:t>
                      </a: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для подачи в банк</a:t>
                      </a: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EBC"/>
                        </a:gs>
                        <a:gs pos="100000">
                          <a:srgbClr val="99CC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Рассмотрение банком вопроса о кредитовании, выход на кредитный комитет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EBC"/>
                        </a:gs>
                        <a:gs pos="100000">
                          <a:srgbClr val="99CC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Подписание кредитной документации, получение кредита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EBC"/>
                        </a:gs>
                        <a:gs pos="100000">
                          <a:srgbClr val="99CC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276588" name="Text Box 108"/>
          <p:cNvSpPr txBox="1">
            <a:spLocks noChangeArrowheads="1"/>
          </p:cNvSpPr>
          <p:nvPr/>
        </p:nvSpPr>
        <p:spPr bwMode="auto">
          <a:xfrm>
            <a:off x="2181225" y="119063"/>
            <a:ext cx="68341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</a:rPr>
              <a:t>Финансирование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</a:rPr>
              <a:t>обеспечительных взносов для участия в тендерах по государственным заказам и контрактам</a:t>
            </a:r>
          </a:p>
        </p:txBody>
      </p:sp>
      <p:sp>
        <p:nvSpPr>
          <p:cNvPr id="276589" name="Rectangle 109"/>
          <p:cNvSpPr>
            <a:spLocks noChangeArrowheads="1"/>
          </p:cNvSpPr>
          <p:nvPr/>
        </p:nvSpPr>
        <p:spPr bwMode="auto">
          <a:xfrm>
            <a:off x="190500" y="4406900"/>
            <a:ext cx="46640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Aft>
                <a:spcPct val="20000"/>
              </a:spcAft>
            </a:pPr>
            <a:r>
              <a:rPr lang="ru-RU" sz="1000" b="1"/>
              <a:t>Сроки и порядок работы: 12 недель</a:t>
            </a:r>
            <a:endParaRPr lang="en-US" sz="1000" b="1"/>
          </a:p>
        </p:txBody>
      </p:sp>
      <p:sp>
        <p:nvSpPr>
          <p:cNvPr id="276590" name="Rectangle 110"/>
          <p:cNvSpPr>
            <a:spLocks noChangeArrowheads="1"/>
          </p:cNvSpPr>
          <p:nvPr/>
        </p:nvSpPr>
        <p:spPr bwMode="auto">
          <a:xfrm>
            <a:off x="241300" y="6094413"/>
            <a:ext cx="3705225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Aft>
                <a:spcPct val="20000"/>
              </a:spcAft>
            </a:pPr>
            <a:r>
              <a:rPr lang="ru-RU" sz="600" b="1"/>
              <a:t>* После предоставления полного пакета документов</a:t>
            </a:r>
            <a:endParaRPr lang="en-US" sz="600" b="1"/>
          </a:p>
        </p:txBody>
      </p:sp>
      <p:graphicFrame>
        <p:nvGraphicFramePr>
          <p:cNvPr id="276591" name="Group 111"/>
          <p:cNvGraphicFramePr>
            <a:graphicFrameLocks noGrp="1"/>
          </p:cNvGraphicFramePr>
          <p:nvPr>
            <p:ph sz="half" idx="1"/>
          </p:nvPr>
        </p:nvGraphicFramePr>
        <p:xfrm>
          <a:off x="244475" y="909638"/>
          <a:ext cx="8740775" cy="3447288"/>
        </p:xfrm>
        <a:graphic>
          <a:graphicData uri="http://schemas.openxmlformats.org/drawingml/2006/table">
            <a:tbl>
              <a:tblPr/>
              <a:tblGrid>
                <a:gridCol w="1331913"/>
                <a:gridCol w="3616325"/>
                <a:gridCol w="3792537"/>
              </a:tblGrid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EBC"/>
                        </a:gs>
                        <a:gs pos="100000">
                          <a:srgbClr val="99CC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Финансирование обеспечительных взносов для участия в тендерах по государственных заказам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64C8"/>
                        </a:gs>
                        <a:gs pos="100000">
                          <a:srgbClr val="99CC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Контрактное финансирование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64C8"/>
                        </a:gs>
                        <a:gs pos="100000">
                          <a:srgbClr val="99CCFF"/>
                        </a:gs>
                      </a:gsLst>
                      <a:lin ang="0" scaled="1"/>
                    </a:gra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Объём кредитования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EBC"/>
                        </a:gs>
                        <a:gs pos="100000">
                          <a:srgbClr val="99CC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 соответствии с условиями тендерной документации, но не более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обеспечительного платежа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Сумма затрат по контракту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Срок кредитования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EBC"/>
                        </a:gs>
                        <a:gs pos="100000">
                          <a:srgbClr val="99CC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До 9 месяцев. Возможно установление лимита кредитования 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рамках финансирования обеспечительного платежа сроком до 2 лет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Кредитный договор сроком до 9 месяцев в рамках кредитной линии до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2 лет, но не более срока действия контракта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Процентная ставка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EBC"/>
                        </a:gs>
                        <a:gs pos="100000">
                          <a:srgbClr val="99CC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От 16% до 22%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От 15% до 22%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Цель кредитования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EBC"/>
                        </a:gs>
                        <a:gs pos="100000">
                          <a:srgbClr val="99CC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Финансирование обеспечительных взносов для участия в тендерах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по государственным заказам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Финансирование затрат на исполнение государственного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заказа / контракта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Вид кредитования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EBC"/>
                        </a:gs>
                        <a:gs pos="100000">
                          <a:srgbClr val="99CC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Краткосрочный кредит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Невозобновляемая кредитная линия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Краткосрочный кредит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Невозобновляемая кредитная линия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Возобновляемая кредитная линия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Обеспечение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EBC"/>
                        </a:gs>
                        <a:gs pos="100000">
                          <a:srgbClr val="99CC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Поручительство компаний Группы, поручительство собственников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Залог прав требований выручки по контракту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Поручительство компаний Группы, поручительство собственников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Требования к заемщику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EBC"/>
                        </a:gs>
                        <a:gs pos="100000">
                          <a:srgbClr val="99CC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Ведение хозяйственной деятельности не менее 12 месяцев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Положительные чистые активы на последнюю отчетную дату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Ведение хозяйственной деятельности не менее 12 месяцев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Положительные чистые активы на последнюю отчетную дату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Наличие государственного контракта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Дополнительные условия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5EBC"/>
                        </a:gs>
                        <a:gs pos="100000">
                          <a:srgbClr val="99CC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Погашение кредита осуществляется за счет возврата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обеспечительного платежа на счет заемщика в банке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Погашение кредита осуществляется за счет выручки по контракту,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поступающей на счет заемщика в банке в день поступления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pic>
        <p:nvPicPr>
          <p:cNvPr id="9" name="Рисунок 8" descr="ec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1272" y="5815318"/>
            <a:ext cx="2952728" cy="1042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7506" name="Group 2"/>
          <p:cNvGraphicFramePr>
            <a:graphicFrameLocks noGrp="1"/>
          </p:cNvGraphicFramePr>
          <p:nvPr>
            <p:ph sz="half" idx="2"/>
          </p:nvPr>
        </p:nvGraphicFramePr>
        <p:xfrm>
          <a:off x="230188" y="4911725"/>
          <a:ext cx="6119812" cy="1270000"/>
        </p:xfrm>
        <a:graphic>
          <a:graphicData uri="http://schemas.openxmlformats.org/drawingml/2006/table">
            <a:tbl>
              <a:tblPr/>
              <a:tblGrid>
                <a:gridCol w="4308475"/>
                <a:gridCol w="258762"/>
                <a:gridCol w="258763"/>
                <a:gridCol w="258762"/>
                <a:gridCol w="258763"/>
                <a:gridCol w="258762"/>
                <a:gridCol w="258763"/>
                <a:gridCol w="2587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События / недели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Предварительная оценка и анализ, формирование предложения</a:t>
                      </a: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для клиента*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4747FF"/>
                        </a:gs>
                        <a:gs pos="100000">
                          <a:srgbClr val="A7A7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Подготовка кредитного заключения и заключение договора, направление в банк первичной информации и принятие банком решения о работе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4747FF"/>
                        </a:gs>
                        <a:gs pos="100000">
                          <a:srgbClr val="A7A7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Сбор документов, необходимых</a:t>
                      </a: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для подачи в банк</a:t>
                      </a: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4747FF"/>
                        </a:gs>
                        <a:gs pos="100000">
                          <a:srgbClr val="A7A7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Рассмотрение банком вопроса о кредитовании, выход на кредитный комитет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4747FF"/>
                        </a:gs>
                        <a:gs pos="100000">
                          <a:srgbClr val="A7A7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Подписание кредитной документации, получение кредита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4747FF"/>
                        </a:gs>
                        <a:gs pos="100000">
                          <a:srgbClr val="A7A7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6DFF"/>
                    </a:solidFill>
                  </a:tcPr>
                </a:tc>
              </a:tr>
            </a:tbl>
          </a:graphicData>
        </a:graphic>
      </p:graphicFrame>
      <p:sp>
        <p:nvSpPr>
          <p:cNvPr id="277577" name="Text Box 73"/>
          <p:cNvSpPr txBox="1">
            <a:spLocks noChangeArrowheads="1"/>
          </p:cNvSpPr>
          <p:nvPr/>
        </p:nvSpPr>
        <p:spPr bwMode="auto">
          <a:xfrm>
            <a:off x="2181225" y="119063"/>
            <a:ext cx="68341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Финансирование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малого бизнеса при поддержке государственных структур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77578" name="Rectangle 74"/>
          <p:cNvSpPr>
            <a:spLocks noChangeArrowheads="1"/>
          </p:cNvSpPr>
          <p:nvPr/>
        </p:nvSpPr>
        <p:spPr bwMode="auto">
          <a:xfrm>
            <a:off x="176213" y="4692650"/>
            <a:ext cx="2420937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Aft>
                <a:spcPct val="20000"/>
              </a:spcAft>
            </a:pPr>
            <a:r>
              <a:rPr lang="ru-RU" sz="900" b="1"/>
              <a:t>Сроки и порядок работы:</a:t>
            </a:r>
            <a:endParaRPr lang="en-US" sz="900" b="1"/>
          </a:p>
        </p:txBody>
      </p:sp>
      <p:sp>
        <p:nvSpPr>
          <p:cNvPr id="277579" name="Rectangle 75"/>
          <p:cNvSpPr>
            <a:spLocks noChangeArrowheads="1"/>
          </p:cNvSpPr>
          <p:nvPr/>
        </p:nvSpPr>
        <p:spPr bwMode="auto">
          <a:xfrm>
            <a:off x="198438" y="6127750"/>
            <a:ext cx="3705225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Aft>
                <a:spcPct val="20000"/>
              </a:spcAft>
            </a:pPr>
            <a:r>
              <a:rPr lang="ru-RU" sz="600" b="1"/>
              <a:t>* После предоставления полного пакета документов</a:t>
            </a:r>
            <a:endParaRPr lang="en-US" sz="600" b="1"/>
          </a:p>
        </p:txBody>
      </p:sp>
      <p:graphicFrame>
        <p:nvGraphicFramePr>
          <p:cNvPr id="277614" name="Group 110"/>
          <p:cNvGraphicFramePr>
            <a:graphicFrameLocks noGrp="1"/>
          </p:cNvGraphicFramePr>
          <p:nvPr>
            <p:ph sz="half" idx="1"/>
          </p:nvPr>
        </p:nvGraphicFramePr>
        <p:xfrm>
          <a:off x="215900" y="846138"/>
          <a:ext cx="8783638" cy="3880104"/>
        </p:xfrm>
        <a:graphic>
          <a:graphicData uri="http://schemas.openxmlformats.org/drawingml/2006/table">
            <a:tbl>
              <a:tblPr/>
              <a:tblGrid>
                <a:gridCol w="1409700"/>
                <a:gridCol w="3148013"/>
                <a:gridCol w="42259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Объём кредитования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4747FF"/>
                        </a:gs>
                        <a:gs pos="100000">
                          <a:srgbClr val="A7A7FF"/>
                        </a:gs>
                      </a:gsLst>
                      <a:lin ang="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Не ограничен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7A7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Срок кредитования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4747FF"/>
                        </a:gs>
                        <a:gs pos="100000">
                          <a:srgbClr val="A7A7FF"/>
                        </a:gs>
                      </a:gsLst>
                      <a:lin ang="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 цели вложения во внеоборотные активы - до 5 лет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 цели вложения в оборотные активы – до 2 лет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7A7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Процентная ставка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4747FF"/>
                        </a:gs>
                        <a:gs pos="100000">
                          <a:srgbClr val="A7A7FF"/>
                        </a:gs>
                      </a:gsLst>
                      <a:lin ang="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От 16% до 25%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7A7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Цель кредитования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4747FF"/>
                        </a:gs>
                        <a:gs pos="100000">
                          <a:srgbClr val="A7A7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пополнение оборотных средств, в т.ч. погашение текущей задолженности по уплате налогов, сборов и пошлин и иных обязательных платежей в бюджеты и государственные внебюджетные фонды всех уровней, выплата заработной платы работникам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погашение текущей задолженности Заемщика перед другими банками и платы за досрочный возврат кредит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приобретение объектов недвижимости (в т.ч. земельных участков)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7A7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расходы по капитальному и (или) текущему ремонту помещений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приобретение  и ремонт оборудования (включая приобретение, установку и ремонт торговых павильонов) и транспортных средств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приобретение лицензионного программного обеспечения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кредитование обеспечительных взносов для участия в тендерах по государственным заказам и контрактам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прочее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5C5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Вид кредитования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4747FF"/>
                        </a:gs>
                        <a:gs pos="100000">
                          <a:srgbClr val="A7A7FF"/>
                        </a:gs>
                      </a:gsLst>
                      <a:lin ang="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Краткосрочный кредит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Возобновляемая кредитная линия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Невозобновляемая кредитная линия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Рамочная кредитная линия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Овердрафт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Бланковый кредит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7A7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Обеспечение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4747FF"/>
                        </a:gs>
                        <a:gs pos="100000">
                          <a:srgbClr val="A7A7FF"/>
                        </a:gs>
                      </a:gsLst>
                      <a:lin ang="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Объекты недвижимости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Транспортные средства и оборудование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Товарно-материальные ценности  в том числе запасы готовой продукции, товары, сырье, материалы, полуфабрикаты в обороте (переработке)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Поручительство собственников и компаний Группы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7A7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Поддержка со стороны государственных структур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4747FF"/>
                        </a:gs>
                        <a:gs pos="100000">
                          <a:srgbClr val="A7A7FF"/>
                        </a:gs>
                      </a:gsLst>
                      <a:lin ang="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Предоставление поручительства  государственных коммерческих структур до 30 млн. рублей  до 50% от суммы обязательств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Возмещение платежей по процентам за первый год кредитования до 90% и платы за выдачу кредита до 1,5%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7A7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bg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Требования к заемщику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4747FF"/>
                        </a:gs>
                        <a:gs pos="100000">
                          <a:srgbClr val="A7A7FF"/>
                        </a:gs>
                      </a:gsLst>
                      <a:lin ang="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Ведение хозяйственной деятельности не менее 6 месяцев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Отсутствие убытков по итогам хозяйственной деятельности за последние 6 месяцев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Возможность погашения основного долга и процентов по кредиту из получаемой чистой прибыли в соответствии с управленческой отчетностью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7A7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Рисунок 8" descr="ec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6050762"/>
            <a:ext cx="2285984" cy="807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Text Box 2"/>
          <p:cNvSpPr txBox="1">
            <a:spLocks noChangeArrowheads="1"/>
          </p:cNvSpPr>
          <p:nvPr/>
        </p:nvSpPr>
        <p:spPr bwMode="auto">
          <a:xfrm>
            <a:off x="2181225" y="119063"/>
            <a:ext cx="68341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Услуги по организации финансирования малого бизнеса на цели выкупа  в собственность помещения, арендуемого у КУГИ</a:t>
            </a:r>
          </a:p>
        </p:txBody>
      </p:sp>
      <p:graphicFrame>
        <p:nvGraphicFramePr>
          <p:cNvPr id="278582" name="Group 54"/>
          <p:cNvGraphicFramePr>
            <a:graphicFrameLocks noGrp="1"/>
          </p:cNvGraphicFramePr>
          <p:nvPr>
            <p:ph sz="half" idx="1"/>
          </p:nvPr>
        </p:nvGraphicFramePr>
        <p:xfrm>
          <a:off x="220663" y="908050"/>
          <a:ext cx="3989387" cy="5134866"/>
        </p:xfrm>
        <a:graphic>
          <a:graphicData uri="http://schemas.openxmlformats.org/drawingml/2006/table">
            <a:tbl>
              <a:tblPr/>
              <a:tblGrid>
                <a:gridCol w="3989387"/>
              </a:tblGrid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Правовая поддержка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1E8DB4"/>
                        </a:gs>
                        <a:gs pos="100000">
                          <a:srgbClr val="65C3E5"/>
                        </a:gs>
                      </a:gsLst>
                      <a:lin ang="0" scaled="1"/>
                    </a:gra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Основные требования к объекту недвижимости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2C2E4"/>
                        </a:gs>
                        <a:gs pos="100000">
                          <a:srgbClr val="B0E1F2"/>
                        </a:gs>
                      </a:gsLst>
                      <a:lin ang="0" scaled="1"/>
                    </a:gra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Площадь арендуемого помещения не превышает 500 кв. м.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Договор аренды помещения с КУГИ по состоянию на 04.08.2008г. Действует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не менее 3 лет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0D4EC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Основные требования к арендатору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2C2E4"/>
                        </a:gs>
                        <a:gs pos="100000">
                          <a:srgbClr val="B0E1F2"/>
                        </a:gs>
                      </a:gsLst>
                      <a:lin ang="0" scaled="1"/>
                    </a:gra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Отсутствие у арендатора любой задолженности (независимо от суммы) по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арендной плате на 04.08.2008 (пени не учитываются)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0D4EC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Основные участники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2C2E4"/>
                        </a:gs>
                        <a:gs pos="100000">
                          <a:srgbClr val="B0E1F2"/>
                        </a:gs>
                      </a:gsLst>
                      <a:lin ang="0" scaled="1"/>
                    </a:gradFill>
                  </a:tcPr>
                </a:tc>
              </a:tr>
              <a:tr h="178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Районное агентство Комитета по управлению городским имуществом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принятие заявления, проверка арендатора на соответствие критериям, запрос в УРБ, ГУИОН, УРГС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Управление расчетов с бюджетами КУГИ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расчет и направление в районное агентство КУГИ сведений о задолженности,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ГУИОН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изготовление документов технического и кадастрового учета объекта, отчет об оценке рыночной стоимости объекта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Управление распоряжения государственной собственностью КУГИ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направление запросов в УФРС, Федеральную службу государственной статистики, УФНС, проверка сведений, направление в ГУИОН заявки на оценку рыночной стоимости, запрос в УРБ, решение об условиях приватизации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Фонд имущества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проект договора купли-продажи, поддержка государственной регистрации договора (залога имущества) в Регистрирующем органе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Арендатор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подача заявления на выкуп помещения и подписание договора купли-продажи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0D4EC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Сроки проведения работ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2C2E4"/>
                        </a:gs>
                        <a:gs pos="100000">
                          <a:srgbClr val="B0E1F2"/>
                        </a:gs>
                      </a:gsLst>
                      <a:lin ang="0" scaled="1"/>
                    </a:gradFill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От 3 до 4 месяцев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0D4EC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Условия оплаты выкупа помещения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2C2E4"/>
                        </a:gs>
                        <a:gs pos="100000">
                          <a:srgbClr val="B0E1F2"/>
                        </a:gs>
                      </a:gsLst>
                      <a:lin ang="0" scaled="1"/>
                    </a:gradFill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Единовременно за счет собственных средств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Единовременно за счет заемных и собственных средств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Рассрочка КУГИ до 2 лет, первоначальный взнос собственных средств в размере суммы 1/9 части выкупной стоимости без НДС и 1,5% выкупной стоимости с НДС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0D4EC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278581" name="Group 53"/>
          <p:cNvGraphicFramePr>
            <a:graphicFrameLocks noGrp="1"/>
          </p:cNvGraphicFramePr>
          <p:nvPr>
            <p:ph sz="half" idx="2"/>
          </p:nvPr>
        </p:nvGraphicFramePr>
        <p:xfrm>
          <a:off x="4238625" y="901700"/>
          <a:ext cx="4776788" cy="3811588"/>
        </p:xfrm>
        <a:graphic>
          <a:graphicData uri="http://schemas.openxmlformats.org/drawingml/2006/table">
            <a:tbl>
              <a:tblPr/>
              <a:tblGrid>
                <a:gridCol w="4776788"/>
              </a:tblGrid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Финансовая поддержка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1E8DB4"/>
                        </a:gs>
                        <a:gs pos="100000">
                          <a:srgbClr val="65C3E5"/>
                        </a:gs>
                      </a:gsLst>
                      <a:lin ang="0" scaled="1"/>
                    </a:gra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Условия кредитования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2C2E4"/>
                        </a:gs>
                        <a:gs pos="100000">
                          <a:srgbClr val="B0E1F2"/>
                        </a:gs>
                      </a:gsLst>
                      <a:lin ang="0" scaled="1"/>
                    </a:gradFill>
                  </a:tcPr>
                </a:tc>
              </a:tr>
              <a:tr h="178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Объем кредитования: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до 85% выкупной стоимости помещения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Срок кредитования: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до 10 лет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Процентная ставка: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от 16% до 22%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Цель кредитования: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выкуп помещения, арендуемого у КУГИ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Вид кредитования: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Краткосрочный кредит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Невозобновляемая кредитная линия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Обеспечение: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Объекты недвижимости: в собственности и выкупаемые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Транспортные средства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Оборудование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Товарно-материальные ценности  в том числе запасы готовой продукции, товары,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сырье, материалы, полуфабрикаты в обороте (переработке), поручительство собственников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0D4EC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Требования к заемщику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2C2E4"/>
                        </a:gs>
                        <a:gs pos="100000">
                          <a:srgbClr val="B0E1F2"/>
                        </a:gs>
                      </a:gsLst>
                      <a:lin ang="0" scaled="1"/>
                    </a:gra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Ведение хозяйственной деятельности не менее 36 месяцев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Отсутствие убытков по итогам хозяйственной деятельности за последние 6 месяцев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Наличие собственных средств на выкуп помещения не менее 15%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0D4EC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</a:rPr>
                        <a:t>Возможные льготы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2C2E4"/>
                        </a:gs>
                        <a:gs pos="100000">
                          <a:srgbClr val="B0E1F2"/>
                        </a:gs>
                      </a:gsLst>
                      <a:lin ang="0" scaled="1"/>
                    </a:gra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Предоставление поручительства  государственных коммерческих структур до 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млн. рублей  до 50% от суммы обязательств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Возмещение платежей по процентам за первый год кредитования до 90% и платы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за выдачу кредита до 1,5%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0D4EC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sp>
        <p:nvSpPr>
          <p:cNvPr id="278576" name="AutoShape 48"/>
          <p:cNvSpPr>
            <a:spLocks noChangeArrowheads="1"/>
          </p:cNvSpPr>
          <p:nvPr/>
        </p:nvSpPr>
        <p:spPr bwMode="auto">
          <a:xfrm rot="16200000">
            <a:off x="6396037" y="3562351"/>
            <a:ext cx="715963" cy="3052762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90D4EC">
                  <a:gamma/>
                  <a:tint val="0"/>
                  <a:invGamma/>
                </a:srgbClr>
              </a:gs>
              <a:gs pos="100000">
                <a:srgbClr val="90D4E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sz="1000" b="1"/>
              <a:t>Организация</a:t>
            </a:r>
          </a:p>
          <a:p>
            <a:pPr algn="ctr"/>
            <a:r>
              <a:rPr lang="ru-RU" sz="1000" b="1"/>
              <a:t>финансирования</a:t>
            </a:r>
          </a:p>
        </p:txBody>
      </p:sp>
      <p:pic>
        <p:nvPicPr>
          <p:cNvPr id="278577" name="Picture 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8963" y="5291138"/>
            <a:ext cx="218916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8578" name="AutoShape 50"/>
          <p:cNvSpPr>
            <a:spLocks noChangeArrowheads="1"/>
          </p:cNvSpPr>
          <p:nvPr/>
        </p:nvSpPr>
        <p:spPr bwMode="auto">
          <a:xfrm rot="10800000">
            <a:off x="4279900" y="5037138"/>
            <a:ext cx="1447800" cy="1196975"/>
          </a:xfrm>
          <a:prstGeom prst="rightArrow">
            <a:avLst>
              <a:gd name="adj1" fmla="val 50000"/>
              <a:gd name="adj2" fmla="val 30239"/>
            </a:avLst>
          </a:prstGeom>
          <a:gradFill rotWithShape="1">
            <a:gsLst>
              <a:gs pos="0">
                <a:srgbClr val="90D4EC">
                  <a:gamma/>
                  <a:tint val="0"/>
                  <a:invGamma/>
                </a:srgbClr>
              </a:gs>
              <a:gs pos="100000">
                <a:srgbClr val="90D4E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 sz="1000" b="1"/>
              <a:t>Организация</a:t>
            </a:r>
          </a:p>
          <a:p>
            <a:pPr algn="ctr"/>
            <a:r>
              <a:rPr lang="ru-RU" sz="1000" b="1"/>
              <a:t>документооборота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Text Box 2"/>
          <p:cNvSpPr txBox="1">
            <a:spLocks noChangeArrowheads="1"/>
          </p:cNvSpPr>
          <p:nvPr/>
        </p:nvSpPr>
        <p:spPr bwMode="auto">
          <a:xfrm>
            <a:off x="2181225" y="119063"/>
            <a:ext cx="68341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Финансирование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венчурных проектов</a:t>
            </a:r>
          </a:p>
        </p:txBody>
      </p:sp>
      <p:graphicFrame>
        <p:nvGraphicFramePr>
          <p:cNvPr id="279555" name="Group 3"/>
          <p:cNvGraphicFramePr>
            <a:graphicFrameLocks noGrp="1"/>
          </p:cNvGraphicFramePr>
          <p:nvPr>
            <p:ph sz="half" idx="1"/>
          </p:nvPr>
        </p:nvGraphicFramePr>
        <p:xfrm>
          <a:off x="252413" y="922338"/>
          <a:ext cx="2768600" cy="4796029"/>
        </p:xfrm>
        <a:graphic>
          <a:graphicData uri="http://schemas.openxmlformats.org/drawingml/2006/table">
            <a:tbl>
              <a:tblPr/>
              <a:tblGrid>
                <a:gridCol w="276860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Венчурное финансирование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800D0"/>
                        </a:gs>
                        <a:gs pos="100000">
                          <a:srgbClr val="A593FF"/>
                        </a:gs>
                      </a:gsLst>
                      <a:lin ang="0" scaled="1"/>
                    </a:gra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3D6B"/>
                          </a:solidFill>
                          <a:effectLst/>
                          <a:latin typeface="Arial" charset="0"/>
                        </a:rPr>
                        <a:t>Условия финансирования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593FF"/>
                        </a:gs>
                        <a:gs pos="100000">
                          <a:srgbClr val="C8BDFF"/>
                        </a:gs>
                      </a:gsLst>
                      <a:lin ang="0" scaled="1"/>
                    </a:gra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Объем финансирования: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до 100% инвестиционных затрат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Срок финансирования: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определяется исходя из срока инвестиционной фазы плюс 1 год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Доходность инвестора: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 среднем 40%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Цель: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финансирование затрат на создание нового бизнеса и реализацию венчурного проекта, в том числе строительство, приобретение оборудования, пополнение оборотных средств, покупка недвижимости, нематериальных активов и пр.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8BDFF"/>
                        </a:gs>
                        <a:gs pos="100000">
                          <a:srgbClr val="E3DDFF"/>
                        </a:gs>
                      </a:gsLst>
                      <a:lin ang="0" scaled="1"/>
                    </a:gra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3D6B"/>
                          </a:solidFill>
                          <a:effectLst/>
                          <a:latin typeface="Arial" charset="0"/>
                        </a:rPr>
                        <a:t>Участники проекта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593FF"/>
                        </a:gs>
                        <a:gs pos="100000">
                          <a:srgbClr val="C8BDFF"/>
                        </a:gs>
                      </a:gsLst>
                      <a:lin ang="0" scaled="1"/>
                    </a:gra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Инициаторы проекта – физические или юридические лица, инициирующие проект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Инвесторы проекта – физические и юридические лица, финансирующие проект на условиях возвратности и платности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8BDFF"/>
                        </a:gs>
                        <a:gs pos="100000">
                          <a:srgbClr val="E3DDFF"/>
                        </a:gs>
                      </a:gsLst>
                      <a:lin ang="0" scaled="1"/>
                    </a:gra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3D6B"/>
                          </a:solidFill>
                          <a:effectLst/>
                          <a:latin typeface="Arial" charset="0"/>
                        </a:rPr>
                        <a:t>Основные требования к финансируемому проекту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593FF"/>
                        </a:gs>
                        <a:gs pos="100000">
                          <a:srgbClr val="C8BDFF"/>
                        </a:gs>
                      </a:gsLst>
                      <a:lin ang="0" scaled="1"/>
                    </a:gradFill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Участие в проекте осуществляется за счет участия инвесторов в уставном капитале создаваемого бизнеса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Выход из проекта инвестора осуществляется путем продажи доли в уставном капитале инициатору проекта либо сторонней организации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Продажа инициатору проекта доли в уставном капитале возможна по заранее оговоренной цене (опцион)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Результатом данной сделки является создание имущественного комплекса с обособленной инфраструктурой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8BDFF"/>
                        </a:gs>
                        <a:gs pos="100000">
                          <a:srgbClr val="E3DDFF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279573" name="Group 21"/>
          <p:cNvGraphicFramePr>
            <a:graphicFrameLocks noGrp="1"/>
          </p:cNvGraphicFramePr>
          <p:nvPr>
            <p:ph sz="half" idx="2"/>
          </p:nvPr>
        </p:nvGraphicFramePr>
        <p:xfrm>
          <a:off x="6497638" y="944563"/>
          <a:ext cx="2513012" cy="2072640"/>
        </p:xfrm>
        <a:graphic>
          <a:graphicData uri="http://schemas.openxmlformats.org/drawingml/2006/table">
            <a:tbl>
              <a:tblPr/>
              <a:tblGrid>
                <a:gridCol w="251301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Кредитование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800D0"/>
                        </a:gs>
                        <a:gs pos="100000">
                          <a:srgbClr val="A593FF"/>
                        </a:gs>
                      </a:gsLst>
                      <a:lin ang="0" scaled="1"/>
                    </a:gra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3D6B"/>
                          </a:solidFill>
                          <a:effectLst/>
                          <a:latin typeface="Arial" charset="0"/>
                        </a:rPr>
                        <a:t>Условия кредитования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593FF"/>
                        </a:gs>
                        <a:gs pos="100000">
                          <a:srgbClr val="C8BDFF"/>
                        </a:gs>
                      </a:gsLst>
                      <a:lin ang="0" scaled="1"/>
                    </a:gra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Сумма кредита: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до 100% доли Инвестора с учетом опциона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Срок кредитования: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до 7 лет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Процентная ставка: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от 16% до 25%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Обеспечение: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имущество, созданное или приобретенное в процессе реализации проекта, поручительство собственников и компаний Группы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8BDFF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sp>
        <p:nvSpPr>
          <p:cNvPr id="279584" name="AutoShape 32"/>
          <p:cNvSpPr>
            <a:spLocks noChangeArrowheads="1"/>
          </p:cNvSpPr>
          <p:nvPr/>
        </p:nvSpPr>
        <p:spPr bwMode="auto">
          <a:xfrm rot="16200000">
            <a:off x="6690519" y="3182144"/>
            <a:ext cx="2136775" cy="1754187"/>
          </a:xfrm>
          <a:prstGeom prst="rightArrow">
            <a:avLst>
              <a:gd name="adj1" fmla="val 50000"/>
              <a:gd name="adj2" fmla="val 30452"/>
            </a:avLst>
          </a:prstGeom>
          <a:gradFill rotWithShape="1">
            <a:gsLst>
              <a:gs pos="0">
                <a:srgbClr val="C8BDFF">
                  <a:gamma/>
                  <a:tint val="0"/>
                  <a:invGamma/>
                </a:srgbClr>
              </a:gs>
              <a:gs pos="100000">
                <a:srgbClr val="C8BD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sz="1000" b="1"/>
              <a:t>Организация</a:t>
            </a:r>
          </a:p>
          <a:p>
            <a:pPr algn="ctr"/>
            <a:r>
              <a:rPr lang="ru-RU" sz="1000" b="1"/>
              <a:t>кредитования</a:t>
            </a:r>
          </a:p>
        </p:txBody>
      </p:sp>
      <p:sp>
        <p:nvSpPr>
          <p:cNvPr id="279585" name="AutoShape 33"/>
          <p:cNvSpPr>
            <a:spLocks noChangeArrowheads="1"/>
          </p:cNvSpPr>
          <p:nvPr/>
        </p:nvSpPr>
        <p:spPr bwMode="auto">
          <a:xfrm rot="10800000">
            <a:off x="2997200" y="4478338"/>
            <a:ext cx="4329113" cy="1196975"/>
          </a:xfrm>
          <a:prstGeom prst="rightArrow">
            <a:avLst>
              <a:gd name="adj1" fmla="val 50000"/>
              <a:gd name="adj2" fmla="val 90418"/>
            </a:avLst>
          </a:prstGeom>
          <a:gradFill rotWithShape="1">
            <a:gsLst>
              <a:gs pos="0">
                <a:srgbClr val="C8BDFF">
                  <a:gamma/>
                  <a:tint val="0"/>
                  <a:invGamma/>
                </a:srgbClr>
              </a:gs>
              <a:gs pos="100000">
                <a:srgbClr val="C8BD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 sz="1000" b="1"/>
              <a:t>Организация</a:t>
            </a:r>
          </a:p>
          <a:p>
            <a:pPr algn="ctr"/>
            <a:r>
              <a:rPr lang="ru-RU" sz="1000" b="1"/>
              <a:t>финансирования</a:t>
            </a:r>
          </a:p>
        </p:txBody>
      </p:sp>
      <p:sp>
        <p:nvSpPr>
          <p:cNvPr id="279586" name="AutoShape 34"/>
          <p:cNvSpPr>
            <a:spLocks noChangeArrowheads="1"/>
          </p:cNvSpPr>
          <p:nvPr/>
        </p:nvSpPr>
        <p:spPr bwMode="auto">
          <a:xfrm>
            <a:off x="3000375" y="1403350"/>
            <a:ext cx="866775" cy="623888"/>
          </a:xfrm>
          <a:prstGeom prst="rightArrow">
            <a:avLst>
              <a:gd name="adj1" fmla="val 50000"/>
              <a:gd name="adj2" fmla="val 34733"/>
            </a:avLst>
          </a:prstGeom>
          <a:gradFill rotWithShape="1">
            <a:gsLst>
              <a:gs pos="0">
                <a:srgbClr val="E3DDFF"/>
              </a:gs>
              <a:gs pos="100000">
                <a:srgbClr val="A593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ru-RU" sz="900"/>
          </a:p>
        </p:txBody>
      </p:sp>
      <p:pic>
        <p:nvPicPr>
          <p:cNvPr id="279587" name="Picture 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9700" y="4792663"/>
            <a:ext cx="20637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9588" name="Rectangle 36"/>
          <p:cNvSpPr>
            <a:spLocks noChangeArrowheads="1"/>
          </p:cNvSpPr>
          <p:nvPr/>
        </p:nvSpPr>
        <p:spPr bwMode="auto">
          <a:xfrm>
            <a:off x="3854450" y="1290638"/>
            <a:ext cx="1901825" cy="911225"/>
          </a:xfrm>
          <a:prstGeom prst="rect">
            <a:avLst/>
          </a:prstGeom>
          <a:solidFill>
            <a:srgbClr val="A593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900" b="1">
                <a:solidFill>
                  <a:schemeClr val="bg1"/>
                </a:solidFill>
              </a:rPr>
              <a:t>Для обеспечения денежными </a:t>
            </a:r>
          </a:p>
          <a:p>
            <a:pPr algn="ctr"/>
            <a:r>
              <a:rPr lang="ru-RU" sz="900" b="1">
                <a:solidFill>
                  <a:schemeClr val="bg1"/>
                </a:solidFill>
              </a:rPr>
              <a:t>средствами инициатора на </a:t>
            </a:r>
          </a:p>
          <a:p>
            <a:pPr algn="ctr"/>
            <a:r>
              <a:rPr lang="ru-RU" sz="900" b="1">
                <a:solidFill>
                  <a:schemeClr val="bg1"/>
                </a:solidFill>
              </a:rPr>
              <a:t>выкуп доли в уставном</a:t>
            </a:r>
          </a:p>
          <a:p>
            <a:pPr algn="ctr"/>
            <a:r>
              <a:rPr lang="ru-RU" sz="900" b="1">
                <a:solidFill>
                  <a:schemeClr val="bg1"/>
                </a:solidFill>
              </a:rPr>
              <a:t> капитале инвестора</a:t>
            </a:r>
          </a:p>
          <a:p>
            <a:pPr algn="ctr"/>
            <a:r>
              <a:rPr lang="ru-RU" sz="900" b="1">
                <a:solidFill>
                  <a:schemeClr val="bg1"/>
                </a:solidFill>
              </a:rPr>
              <a:t> привлекаются кредитные</a:t>
            </a:r>
          </a:p>
          <a:p>
            <a:pPr algn="ctr"/>
            <a:r>
              <a:rPr lang="ru-RU" sz="900" b="1">
                <a:solidFill>
                  <a:schemeClr val="bg1"/>
                </a:solidFill>
              </a:rPr>
              <a:t> средства</a:t>
            </a:r>
          </a:p>
        </p:txBody>
      </p:sp>
      <p:sp>
        <p:nvSpPr>
          <p:cNvPr id="279589" name="AutoShape 37"/>
          <p:cNvSpPr>
            <a:spLocks noChangeArrowheads="1"/>
          </p:cNvSpPr>
          <p:nvPr/>
        </p:nvSpPr>
        <p:spPr bwMode="auto">
          <a:xfrm>
            <a:off x="5748338" y="1416050"/>
            <a:ext cx="803275" cy="623888"/>
          </a:xfrm>
          <a:prstGeom prst="rightArrow">
            <a:avLst>
              <a:gd name="adj1" fmla="val 50000"/>
              <a:gd name="adj2" fmla="val 32188"/>
            </a:avLst>
          </a:prstGeom>
          <a:gradFill rotWithShape="1">
            <a:gsLst>
              <a:gs pos="0">
                <a:srgbClr val="A593FF"/>
              </a:gs>
              <a:gs pos="100000">
                <a:srgbClr val="C8BD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endParaRPr lang="ru-RU" sz="900"/>
          </a:p>
        </p:txBody>
      </p:sp>
      <p:sp>
        <p:nvSpPr>
          <p:cNvPr id="279590" name="Rectangle 38"/>
          <p:cNvSpPr>
            <a:spLocks noChangeArrowheads="1"/>
          </p:cNvSpPr>
          <p:nvPr/>
        </p:nvSpPr>
        <p:spPr bwMode="auto">
          <a:xfrm>
            <a:off x="3590925" y="2943225"/>
            <a:ext cx="2481263" cy="1311275"/>
          </a:xfrm>
          <a:prstGeom prst="rect">
            <a:avLst/>
          </a:prstGeom>
          <a:solidFill>
            <a:srgbClr val="A593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1000" b="1">
                <a:solidFill>
                  <a:srgbClr val="45008A"/>
                </a:solidFill>
              </a:rPr>
              <a:t> Реализация проекта с нуля с минимальным участием собственных средств инициатора</a:t>
            </a:r>
          </a:p>
          <a:p>
            <a:pPr algn="ctr">
              <a:buFont typeface="Wingdings" pitchFamily="2" charset="2"/>
              <a:buChar char="Ø"/>
            </a:pPr>
            <a:r>
              <a:rPr lang="ru-RU" sz="1000" b="1">
                <a:solidFill>
                  <a:srgbClr val="45008A"/>
                </a:solidFill>
              </a:rPr>
              <a:t> Возможность выкупа доли инициатором проекта на более ранних стадиях, что позволяет уменьшить стоимость привлечения денежных средств</a:t>
            </a:r>
          </a:p>
        </p:txBody>
      </p:sp>
      <p:sp>
        <p:nvSpPr>
          <p:cNvPr id="279591" name="Rectangle 39"/>
          <p:cNvSpPr>
            <a:spLocks noChangeArrowheads="1"/>
          </p:cNvSpPr>
          <p:nvPr/>
        </p:nvSpPr>
        <p:spPr bwMode="auto">
          <a:xfrm>
            <a:off x="3595688" y="2473325"/>
            <a:ext cx="2478087" cy="428625"/>
          </a:xfrm>
          <a:prstGeom prst="rect">
            <a:avLst/>
          </a:prstGeom>
          <a:solidFill>
            <a:srgbClr val="ABAB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Aft>
                <a:spcPct val="20000"/>
              </a:spcAft>
              <a:buClr>
                <a:schemeClr val="tx1"/>
              </a:buClr>
            </a:pPr>
            <a:r>
              <a:rPr lang="ru-RU" sz="1100" b="1">
                <a:solidFill>
                  <a:srgbClr val="45008A"/>
                </a:solidFill>
              </a:rPr>
              <a:t>Преимущества реализации схемы</a:t>
            </a:r>
          </a:p>
        </p:txBody>
      </p:sp>
      <p:pic>
        <p:nvPicPr>
          <p:cNvPr id="15" name="Рисунок 14" descr="ec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2264" y="5286388"/>
            <a:ext cx="2000232" cy="7063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ec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1272" y="5815318"/>
            <a:ext cx="2952728" cy="1042682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/>
              <a:t>Рынок корпоративных облигаций. </a:t>
            </a:r>
            <a:br>
              <a:rPr lang="ru-RU" sz="3500" dirty="0" smtClean="0"/>
            </a:br>
            <a:r>
              <a:rPr lang="ru-RU" sz="3500" dirty="0" smtClean="0"/>
              <a:t>После кризиса</a:t>
            </a:r>
            <a:endParaRPr lang="ru-RU" sz="35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3214686"/>
          <a:ext cx="3786214" cy="2420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2859"/>
                <a:gridCol w="783355"/>
              </a:tblGrid>
              <a:tr h="299374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181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255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Объем ГКО-ОФЗ, млрд. руб. </a:t>
                      </a:r>
                      <a:r>
                        <a:rPr lang="ru-RU" sz="1400" u="none" strike="noStrike" dirty="0">
                          <a:solidFill>
                            <a:srgbClr val="4682B4"/>
                          </a:solidFill>
                          <a:latin typeface="Arial"/>
                          <a:ea typeface="Times New Roman"/>
                          <a:cs typeface="Times New Roman"/>
                          <a:hlinkClick r:id="rId3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1 490.93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20955" marT="9525" marB="9525" anchor="ctr"/>
                </a:tc>
              </a:tr>
              <a:tr h="181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255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Объем рынка ОБР, млрд. руб. </a:t>
                      </a:r>
                      <a:r>
                        <a:rPr lang="ru-RU" sz="1400" u="none" strike="noStrike" dirty="0">
                          <a:solidFill>
                            <a:srgbClr val="4682B4"/>
                          </a:solidFill>
                          <a:latin typeface="Arial"/>
                          <a:ea typeface="Times New Roman"/>
                          <a:cs typeface="Times New Roman"/>
                          <a:hlinkClick r:id="rId3"/>
                        </a:rPr>
                        <a:t>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845.30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20955" marT="9525" marB="9525" anchor="ctr"/>
                </a:tc>
              </a:tr>
              <a:tr h="181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255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Объем МО (Россия), млрд. руб.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432.76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20955" marT="9525" marB="9525" anchor="ctr"/>
                </a:tc>
              </a:tr>
              <a:tr h="181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255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Объем КО (Россия), млрд. руб.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2 646.41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20955" marT="9525" marB="9525" anchor="ctr"/>
                </a:tc>
              </a:tr>
              <a:tr h="181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255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Новые выпуски МО, млрд. руб.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9.81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20955" marT="9525" marB="9525" anchor="ctr"/>
                </a:tc>
              </a:tr>
              <a:tr h="181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255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Новые выпуски КО, млрд. руб.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73.00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20955" marT="9525" marB="9525" anchor="ctr"/>
                </a:tc>
              </a:tr>
              <a:tr h="181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255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Кол-во новых выпусков МО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20955" marT="9525" marB="9525" anchor="ctr"/>
                </a:tc>
              </a:tr>
              <a:tr h="181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255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Кол-во новых выпусков КО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4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17.00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20955" marT="9525" marB="9525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2910" y="2071678"/>
            <a:ext cx="792961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настоящее время рынок корпоративных облигаций находится в стадии восстановления после кризиса. Произошло «очищение» рынка.</a:t>
            </a:r>
          </a:p>
          <a:p>
            <a:endParaRPr lang="ru-RU" dirty="0" smtClean="0"/>
          </a:p>
          <a:p>
            <a:r>
              <a:rPr lang="ru-RU" sz="1400" b="1" i="1" dirty="0" smtClean="0"/>
              <a:t>Показатели рынка на 04.2010			Динамика индекса </a:t>
            </a:r>
            <a:r>
              <a:rPr lang="de-DE" sz="1400" b="1" i="1" dirty="0" smtClean="0"/>
              <a:t>IFX-</a:t>
            </a:r>
            <a:r>
              <a:rPr lang="de-DE" sz="1400" b="1" i="1" dirty="0" err="1" smtClean="0"/>
              <a:t>Cbonds</a:t>
            </a:r>
            <a:endParaRPr lang="ru-RU" sz="1400" b="1" i="1" dirty="0"/>
          </a:p>
        </p:txBody>
      </p:sp>
      <p:pic>
        <p:nvPicPr>
          <p:cNvPr id="4098" name="Picture 2" descr="http://www.cbonds.info/index/graph.php?typeId=10&amp;gamma=orange&amp;periodicity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3286124"/>
            <a:ext cx="4191000" cy="257175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714480" y="5786454"/>
            <a:ext cx="4214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Источник – ИА </a:t>
            </a:r>
            <a:r>
              <a:rPr lang="en-US" sz="1400" i="1" dirty="0" err="1" smtClean="0"/>
              <a:t>Cbonds</a:t>
            </a:r>
            <a:endParaRPr lang="ru-RU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ec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1272" y="5815318"/>
            <a:ext cx="2952728" cy="1042682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Рынок корпоративных облигаций сегодня. 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1472" y="1785926"/>
            <a:ext cx="8229600" cy="43891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 сегодня объем размещений обеспечивают </a:t>
            </a:r>
            <a:r>
              <a:rPr lang="ru-RU" dirty="0" err="1" smtClean="0"/>
              <a:t>в-основном</a:t>
            </a:r>
            <a:r>
              <a:rPr lang="ru-RU" dirty="0" smtClean="0"/>
              <a:t> эмитенты «первого эшелона»</a:t>
            </a:r>
          </a:p>
          <a:p>
            <a:r>
              <a:rPr lang="ru-RU" dirty="0" smtClean="0"/>
              <a:t>Основные критерии для покупок облигаций инвесторами: соответствие требованиям Банка России для включения в «ломбардный список»</a:t>
            </a:r>
          </a:p>
          <a:p>
            <a:r>
              <a:rPr lang="ru-RU" dirty="0" smtClean="0"/>
              <a:t>Пример успешной работы  по повышению инвестиционной привлекательности – компания </a:t>
            </a:r>
            <a:r>
              <a:rPr lang="ru-RU" dirty="0" err="1" smtClean="0"/>
              <a:t>ЛенСпецСМУ</a:t>
            </a:r>
            <a:r>
              <a:rPr lang="ru-RU" dirty="0" smtClean="0"/>
              <a:t> (за последние полгода размещено два выпуска облигаций на общую сумму 5 млрд. руб.</a:t>
            </a:r>
          </a:p>
          <a:p>
            <a:r>
              <a:rPr lang="ru-RU" b="1" dirty="0" smtClean="0"/>
              <a:t>Осталось два пути выхода на рынок сегодня для эмитентов «среднего звена» - выпуск обеспеченных активами облигаций или бумаг, соответствующих требованиям ломбардного списка Банка России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ec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1272" y="5815318"/>
            <a:ext cx="2952728" cy="104268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57356" y="2000240"/>
            <a:ext cx="54292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Сводные данные</a:t>
            </a:r>
            <a:r>
              <a:rPr lang="ru-RU" dirty="0" smtClean="0"/>
              <a:t> (количество дефолтов по корпоративным облигациям):</a:t>
            </a:r>
            <a:br>
              <a:rPr lang="ru-RU" dirty="0" smtClean="0"/>
            </a:br>
            <a:r>
              <a:rPr lang="ru-RU" dirty="0" smtClean="0"/>
              <a:t>эмиссий - 529; эмитентов - 144;</a:t>
            </a:r>
            <a:br>
              <a:rPr lang="ru-RU" dirty="0" smtClean="0"/>
            </a:br>
            <a:r>
              <a:rPr lang="ru-RU" dirty="0" smtClean="0"/>
              <a:t>дефолтов - 353; технических дефолтов - 61;</a:t>
            </a:r>
            <a:br>
              <a:rPr lang="ru-RU" dirty="0" smtClean="0"/>
            </a:br>
            <a:r>
              <a:rPr lang="ru-RU" dirty="0" smtClean="0"/>
              <a:t>неисполнений оферт - 100; просрочек по офертам - 13; </a:t>
            </a:r>
            <a:br>
              <a:rPr lang="ru-RU" dirty="0" smtClean="0"/>
            </a:br>
            <a:r>
              <a:rPr lang="ru-RU" b="1" dirty="0" smtClean="0"/>
              <a:t>Объем</a:t>
            </a:r>
            <a:r>
              <a:rPr lang="ru-RU" dirty="0" smtClean="0"/>
              <a:t>: RUR 282 952 098 000; USD 1 397 500 000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Итог: инвесторы отказываются покупать необеспеченные долги!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/>
              <a:t>Рынок корпоративных облигаций. </a:t>
            </a:r>
            <a:br>
              <a:rPr lang="ru-RU" sz="3500" dirty="0" smtClean="0"/>
            </a:br>
            <a:r>
              <a:rPr lang="ru-RU" sz="3500" dirty="0" smtClean="0"/>
              <a:t>	Кризис третьего эшелона</a:t>
            </a:r>
            <a:endParaRPr lang="ru-RU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436</TotalTime>
  <Words>2263</Words>
  <Application>Microsoft Office PowerPoint</Application>
  <PresentationFormat>Экран (4:3)</PresentationFormat>
  <Paragraphs>329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Рынок корпоративных облигаций.  После кризиса</vt:lpstr>
      <vt:lpstr>Рынок корпоративных облигаций сегодня. </vt:lpstr>
      <vt:lpstr>Рынок корпоративных облигаций.   Кризис третьего эшелона</vt:lpstr>
      <vt:lpstr>Индустрия фондов Private Equity</vt:lpstr>
      <vt:lpstr>Индустрия фондов Private Equity</vt:lpstr>
      <vt:lpstr>IPO и вторичные размещения акций</vt:lpstr>
      <vt:lpstr>Слайд 13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Zigfrid</dc:creator>
  <cp:lastModifiedBy>Zigfrid</cp:lastModifiedBy>
  <cp:revision>36</cp:revision>
  <dcterms:created xsi:type="dcterms:W3CDTF">2010-05-24T19:28:42Z</dcterms:created>
  <dcterms:modified xsi:type="dcterms:W3CDTF">2010-05-26T08:06:56Z</dcterms:modified>
</cp:coreProperties>
</file>