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80" r:id="rId2"/>
    <p:sldId id="257" r:id="rId3"/>
    <p:sldId id="287" r:id="rId4"/>
    <p:sldId id="289" r:id="rId5"/>
    <p:sldId id="290" r:id="rId6"/>
    <p:sldId id="293" r:id="rId7"/>
    <p:sldId id="294" r:id="rId8"/>
    <p:sldId id="291" r:id="rId9"/>
    <p:sldId id="286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51C"/>
    <a:srgbClr val="ED30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104" d="100"/>
          <a:sy n="104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167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31" y="1"/>
            <a:ext cx="2945167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DBF5E-7C25-4731-A390-C0F87C472568}" type="datetimeFigureOut">
              <a:rPr lang="ru-RU" smtClean="0"/>
              <a:t>21.05.2010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171"/>
            <a:ext cx="2945167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31" y="9430171"/>
            <a:ext cx="2945167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E63F9-21B9-47AE-A14D-7F3ECF024C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67" cy="49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defTabSz="9683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554" y="0"/>
            <a:ext cx="2945166" cy="49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7551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171"/>
            <a:ext cx="2945167" cy="49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defTabSz="9683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554" y="9430171"/>
            <a:ext cx="2945166" cy="49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3E705CC-994E-4811-8A9E-318E958B7B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03AE5-B78B-415C-A58B-20A5C4B778D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7551"/>
            <a:ext cx="5439618" cy="4467701"/>
          </a:xfrm>
          <a:noFill/>
          <a:ln/>
        </p:spPr>
        <p:txBody>
          <a:bodyPr/>
          <a:lstStyle/>
          <a:p>
            <a:pPr eaLnBrk="1" hangingPunct="1"/>
            <a:endParaRPr lang="is-I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6" name="Rectangle 36"/>
          <p:cNvSpPr>
            <a:spLocks noGrp="1" noChangeArrowheads="1"/>
          </p:cNvSpPr>
          <p:nvPr>
            <p:ph type="ctrTitle"/>
          </p:nvPr>
        </p:nvSpPr>
        <p:spPr>
          <a:xfrm>
            <a:off x="747718" y="1285860"/>
            <a:ext cx="7610496" cy="131762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title here – 48pt</a:t>
            </a:r>
          </a:p>
        </p:txBody>
      </p:sp>
      <p:sp>
        <p:nvSpPr>
          <p:cNvPr id="133157" name="Rectangle 37"/>
          <p:cNvSpPr>
            <a:spLocks noGrp="1" noChangeArrowheads="1"/>
          </p:cNvSpPr>
          <p:nvPr>
            <p:ph type="subTitle" idx="1"/>
          </p:nvPr>
        </p:nvSpPr>
        <p:spPr>
          <a:xfrm>
            <a:off x="749305" y="2674923"/>
            <a:ext cx="7608909" cy="438150"/>
          </a:xfrm>
        </p:spPr>
        <p:txBody>
          <a:bodyPr/>
          <a:lstStyle>
            <a:lvl1pPr>
              <a:lnSpc>
                <a:spcPct val="90000"/>
              </a:lnSpc>
              <a:spcBef>
                <a:spcPct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subtitle here – 32pt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1330325"/>
            <a:ext cx="2087563" cy="2962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0325"/>
            <a:ext cx="6113462" cy="296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786" y="2071678"/>
            <a:ext cx="3605208" cy="173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763" y="2071678"/>
            <a:ext cx="3638575" cy="173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8229600" cy="9175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1677989"/>
            <a:ext cx="3586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5786" y="2317751"/>
            <a:ext cx="3586130" cy="2968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6231" y="1677989"/>
            <a:ext cx="3714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6231" y="2317751"/>
            <a:ext cx="3714776" cy="2968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85813" y="785813"/>
            <a:ext cx="6408737" cy="87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</a:t>
            </a:r>
            <a:br>
              <a:rPr lang="en-GB" smtClean="0"/>
            </a:br>
            <a:r>
              <a:rPr lang="en-GB" smtClean="0"/>
              <a:t>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85813" y="2014538"/>
            <a:ext cx="7500937" cy="173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defRPr sz="2000">
          <a:solidFill>
            <a:srgbClr val="ED3029"/>
          </a:solidFill>
          <a:latin typeface="+mn-lt"/>
          <a:ea typeface="+mn-ea"/>
          <a:cs typeface="+mn-cs"/>
        </a:defRPr>
      </a:lvl1pPr>
      <a:lvl2pPr marL="263525" indent="-26193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>
          <a:solidFill>
            <a:schemeClr val="tx2"/>
          </a:solidFill>
          <a:latin typeface="+mn-lt"/>
        </a:defRPr>
      </a:lvl2pPr>
      <a:lvl3pPr marL="539750" indent="-274638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2"/>
          </a:solidFill>
          <a:latin typeface="+mn-lt"/>
        </a:defRPr>
      </a:lvl3pPr>
      <a:lvl4pPr marL="806450" indent="-265113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2"/>
          </a:solidFill>
          <a:latin typeface="+mn-lt"/>
        </a:defRPr>
      </a:lvl4pPr>
      <a:lvl5pPr marL="1073150" indent="-265113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2"/>
          </a:solidFill>
          <a:latin typeface="+mn-lt"/>
        </a:defRPr>
      </a:lvl5pPr>
      <a:lvl6pPr marL="1530350" indent="-265113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2"/>
          </a:solidFill>
          <a:latin typeface="+mn-lt"/>
        </a:defRPr>
      </a:lvl6pPr>
      <a:lvl7pPr marL="1987550" indent="-265113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2"/>
          </a:solidFill>
          <a:latin typeface="+mn-lt"/>
        </a:defRPr>
      </a:lvl7pPr>
      <a:lvl8pPr marL="2444750" indent="-265113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2"/>
          </a:solidFill>
          <a:latin typeface="+mn-lt"/>
        </a:defRPr>
      </a:lvl8pPr>
      <a:lvl9pPr marL="2901950" indent="-265113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Designer\&#1060;&#1080;&#1088;&#1084;&#1077;&#1085;&#1085;&#1099;&#1081;%20&#1089;&#1090;&#1080;&#1083;&#1100;\&#1055;&#1088;&#1077;&#1079;&#1077;&#1085;&#1090;&#1072;&#1094;&#1080;&#1103;%20WB\&#1053;&#1048;&#1041;&#1059;&#1056;\sdelki%20jan%202010%20(1-12)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10" y="1694156"/>
            <a:ext cx="7610475" cy="3877985"/>
          </a:xfrm>
        </p:spPr>
        <p:txBody>
          <a:bodyPr/>
          <a:lstStyle/>
          <a:p>
            <a:pPr eaLnBrk="1" hangingPunct="1"/>
            <a:r>
              <a:rPr lang="ru-RU" dirty="0" smtClean="0"/>
              <a:t>Источники финансирования предприятий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Семинар «Бизнес 2010: привлечение финансирования и другие улучшения», 26 Мая 2010 года</a:t>
            </a:r>
            <a:endParaRPr lang="en-GB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Grp="1" noChangeArrowheads="1"/>
          </p:cNvSpPr>
          <p:nvPr>
            <p:ph type="title"/>
          </p:nvPr>
        </p:nvSpPr>
        <p:spPr>
          <a:xfrm>
            <a:off x="785813" y="698500"/>
            <a:ext cx="6408737" cy="387350"/>
          </a:xfrm>
        </p:spPr>
        <p:txBody>
          <a:bodyPr/>
          <a:lstStyle/>
          <a:p>
            <a:pPr eaLnBrk="1" hangingPunct="1"/>
            <a:r>
              <a:rPr lang="ru-RU" sz="2800" smtClean="0"/>
              <a:t>О компании</a:t>
            </a:r>
            <a:endParaRPr lang="en-GB" sz="2800" smtClean="0"/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785813" y="1500188"/>
            <a:ext cx="7500937" cy="4185761"/>
          </a:xfrm>
        </p:spPr>
        <p:txBody>
          <a:bodyPr/>
          <a:lstStyle/>
          <a:p>
            <a:pPr marL="0" indent="0" algn="just">
              <a:spcBef>
                <a:spcPct val="0"/>
              </a:spcBef>
            </a:pPr>
            <a:r>
              <a:rPr lang="ru-RU" sz="1600" dirty="0" smtClean="0"/>
              <a:t>Nibur </a:t>
            </a:r>
            <a:r>
              <a:rPr lang="ru-RU" sz="1600" dirty="0" err="1" smtClean="0"/>
              <a:t>Trade</a:t>
            </a:r>
            <a:r>
              <a:rPr lang="ru-RU" sz="1600" dirty="0" smtClean="0"/>
              <a:t> </a:t>
            </a:r>
            <a:r>
              <a:rPr lang="ru-RU" sz="1600" dirty="0" err="1" smtClean="0"/>
              <a:t>Financing</a:t>
            </a:r>
            <a:r>
              <a:rPr lang="ru-RU" sz="1600" dirty="0" smtClean="0"/>
              <a:t> </a:t>
            </a:r>
            <a:r>
              <a:rPr lang="ru-RU" sz="1600" dirty="0" err="1" smtClean="0"/>
              <a:t>Ltd</a:t>
            </a:r>
            <a:r>
              <a:rPr lang="ru-RU" sz="1600" dirty="0" smtClean="0"/>
              <a:t> была образована в процессе реструктуризации банка </a:t>
            </a:r>
            <a:r>
              <a:rPr lang="ru-RU" sz="1600" dirty="0" err="1" smtClean="0"/>
              <a:t>Glitnir</a:t>
            </a:r>
            <a:r>
              <a:rPr lang="ru-RU" sz="1600" dirty="0" smtClean="0"/>
              <a:t> AB, в ходе которой его шведский бизнес был продан HQ </a:t>
            </a:r>
            <a:r>
              <a:rPr lang="ru-RU" sz="1600" dirty="0" err="1" smtClean="0"/>
              <a:t>Bank</a:t>
            </a:r>
            <a:r>
              <a:rPr lang="ru-RU" sz="1600" dirty="0" smtClean="0"/>
              <a:t> AB, а инвестиционный банк </a:t>
            </a:r>
            <a:r>
              <a:rPr lang="ru-RU" sz="1600" dirty="0" err="1" smtClean="0"/>
              <a:t>Tamm</a:t>
            </a:r>
            <a:r>
              <a:rPr lang="ru-RU" sz="1600" dirty="0" smtClean="0"/>
              <a:t> &amp; </a:t>
            </a:r>
            <a:r>
              <a:rPr lang="ru-RU" sz="1600" dirty="0" err="1" smtClean="0"/>
              <a:t>Partners</a:t>
            </a:r>
            <a:r>
              <a:rPr lang="ru-RU" sz="1600" dirty="0" smtClean="0"/>
              <a:t> </a:t>
            </a:r>
            <a:r>
              <a:rPr lang="ru-RU" sz="1600" dirty="0" err="1" smtClean="0"/>
              <a:t>Russia</a:t>
            </a:r>
            <a:r>
              <a:rPr lang="ru-RU" sz="1600" dirty="0" smtClean="0"/>
              <a:t>, работающий на российском рынке, был выкуплен руководством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ct val="0"/>
              </a:spcBef>
            </a:pPr>
            <a:r>
              <a:rPr lang="ru-RU" sz="1600" dirty="0" smtClean="0"/>
              <a:t>После привлечения частных инвесторов в начале 2009 года </a:t>
            </a:r>
            <a:r>
              <a:rPr lang="ru-RU" sz="1600" dirty="0" err="1" smtClean="0"/>
              <a:t>Nibur</a:t>
            </a:r>
            <a:r>
              <a:rPr lang="ru-RU" sz="1600" dirty="0" smtClean="0"/>
              <a:t> сфокусировала свою деятельность на предоставлении услуг по торговому финансированию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ct val="0"/>
              </a:spcBef>
            </a:pPr>
            <a:r>
              <a:rPr lang="ru-RU" sz="1600" dirty="0" smtClean="0"/>
              <a:t>В конце 2009 года </a:t>
            </a:r>
            <a:r>
              <a:rPr lang="ru-RU" sz="1600" dirty="0" err="1" smtClean="0"/>
              <a:t>Nibur</a:t>
            </a:r>
            <a:r>
              <a:rPr lang="ru-RU" sz="1600" dirty="0" smtClean="0"/>
              <a:t> приобрела российскую финансовую компанию </a:t>
            </a:r>
            <a:r>
              <a:rPr lang="ru-RU" sz="1600" dirty="0" err="1" smtClean="0"/>
              <a:t>АрДи</a:t>
            </a:r>
            <a:r>
              <a:rPr lang="ru-RU" sz="1600" dirty="0" smtClean="0"/>
              <a:t> Капитал, имеющую десятилетний опыт успешной работы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marL="0" indent="0" algn="just">
              <a:spcBef>
                <a:spcPct val="0"/>
              </a:spcBef>
            </a:pPr>
            <a:endParaRPr lang="ru-RU" sz="1600" dirty="0" smtClean="0"/>
          </a:p>
          <a:p>
            <a:pPr marL="0" indent="0" algn="just">
              <a:spcBef>
                <a:spcPct val="0"/>
              </a:spcBef>
            </a:pPr>
            <a:r>
              <a:rPr lang="ru-RU" sz="1600" dirty="0" smtClean="0"/>
              <a:t>На сегодняшний день Nibur организовывает получение импортных/экспортных гарантий и предоставляет сопутствующие услуги компаниям из России и стран СНГ, а также их зарубежным контрагентам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ct val="0"/>
              </a:spcBef>
            </a:pPr>
            <a:r>
              <a:rPr lang="ru-RU" sz="1600" dirty="0" smtClean="0"/>
              <a:t>В основном деятельность компании направлена на организацию  структурированных импортных гарантий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ct val="0"/>
              </a:spcBef>
            </a:pPr>
            <a:r>
              <a:rPr lang="ru-RU" sz="1600" dirty="0" smtClean="0"/>
              <a:t>Для этого привлекаются экспортно-кредитные агентства и международные финансовые учреждения стран экспортеров</a:t>
            </a:r>
            <a:r>
              <a:rPr lang="en-US" sz="1600" dirty="0" smtClean="0"/>
              <a:t>.</a:t>
            </a:r>
            <a:endParaRPr lang="ru-RU" sz="1600" dirty="0" smtClean="0"/>
          </a:p>
        </p:txBody>
      </p:sp>
      <p:sp>
        <p:nvSpPr>
          <p:cNvPr id="4100" name="Slide Number Placeholder 3"/>
          <p:cNvSpPr txBox="1">
            <a:spLocks/>
          </p:cNvSpPr>
          <p:nvPr/>
        </p:nvSpPr>
        <p:spPr bwMode="auto">
          <a:xfrm>
            <a:off x="3429000" y="6286500"/>
            <a:ext cx="1905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08A8B2BC-C52E-4B98-9E77-3D68849C2DF0}" type="slidenum">
              <a:rPr lang="en-US" sz="1200">
                <a:solidFill>
                  <a:srgbClr val="ED3029"/>
                </a:solidFill>
              </a:rPr>
              <a:pPr algn="ctr"/>
              <a:t>2</a:t>
            </a:fld>
            <a:endParaRPr lang="en-US" sz="1200">
              <a:solidFill>
                <a:srgbClr val="ED30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6408737" cy="775597"/>
          </a:xfrm>
        </p:spPr>
        <p:txBody>
          <a:bodyPr/>
          <a:lstStyle/>
          <a:p>
            <a:r>
              <a:rPr lang="ru-RU" sz="2800" dirty="0" smtClean="0"/>
              <a:t>Источники финансирования, доступные российским компаниям</a:t>
            </a:r>
            <a:endParaRPr lang="en-US" sz="2800" dirty="0" smtClean="0"/>
          </a:p>
        </p:txBody>
      </p:sp>
      <p:cxnSp>
        <p:nvCxnSpPr>
          <p:cNvPr id="6147" name="Elbow Connector 55"/>
          <p:cNvCxnSpPr>
            <a:cxnSpLocks noChangeShapeType="1"/>
          </p:cNvCxnSpPr>
          <p:nvPr/>
        </p:nvCxnSpPr>
        <p:spPr bwMode="auto">
          <a:xfrm>
            <a:off x="7962900" y="2357438"/>
            <a:ext cx="914400" cy="914400"/>
          </a:xfrm>
          <a:prstGeom prst="bentConnector3">
            <a:avLst>
              <a:gd name="adj1" fmla="val 50000"/>
            </a:avLst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25" name="TextBox 24"/>
          <p:cNvSpPr txBox="1"/>
          <p:nvPr/>
        </p:nvSpPr>
        <p:spPr>
          <a:xfrm>
            <a:off x="714348" y="1785926"/>
            <a:ext cx="742952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Импортное финансирование – </a:t>
            </a:r>
            <a:r>
              <a:rPr lang="ru-RU" sz="1600" dirty="0" err="1" smtClean="0">
                <a:solidFill>
                  <a:srgbClr val="ED3029"/>
                </a:solidFill>
                <a:latin typeface="+mn-lt"/>
              </a:rPr>
              <a:t>финансирование</a:t>
            </a:r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 приобретения товаров и оборудования за рубежом</a:t>
            </a:r>
          </a:p>
          <a:p>
            <a:pPr>
              <a:defRPr/>
            </a:pPr>
            <a:endParaRPr lang="ru-RU" sz="1600" dirty="0" smtClean="0">
              <a:solidFill>
                <a:srgbClr val="ED3029"/>
              </a:solidFill>
              <a:latin typeface="+mn-lt"/>
            </a:endParaRPr>
          </a:p>
          <a:p>
            <a:pPr>
              <a:defRPr/>
            </a:pPr>
            <a:r>
              <a:rPr lang="ru-RU" sz="1600" spc="-20" dirty="0" smtClean="0">
                <a:solidFill>
                  <a:srgbClr val="ED3029"/>
                </a:solidFill>
                <a:latin typeface="+mn-lt"/>
              </a:rPr>
              <a:t>Выпуск и размещение долговых расписок (векселей) предприятий</a:t>
            </a:r>
          </a:p>
          <a:p>
            <a:pPr>
              <a:defRPr/>
            </a:pPr>
            <a:endParaRPr lang="ru-RU" sz="1600" spc="-20" dirty="0" smtClean="0">
              <a:solidFill>
                <a:srgbClr val="ED3029"/>
              </a:solidFill>
              <a:latin typeface="+mn-lt"/>
            </a:endParaRPr>
          </a:p>
          <a:p>
            <a:pPr>
              <a:defRPr/>
            </a:pPr>
            <a:r>
              <a:rPr lang="ru-RU" sz="1600" spc="-20" dirty="0" smtClean="0">
                <a:solidFill>
                  <a:srgbClr val="ED3029"/>
                </a:solidFill>
                <a:latin typeface="+mn-lt"/>
              </a:rPr>
              <a:t>Проведение расчетов собственными векселями</a:t>
            </a:r>
          </a:p>
          <a:p>
            <a:pPr>
              <a:defRPr/>
            </a:pPr>
            <a:endParaRPr lang="ru-RU" sz="1600" spc="-20" dirty="0" smtClean="0">
              <a:solidFill>
                <a:srgbClr val="ED3029"/>
              </a:solidFill>
              <a:latin typeface="+mn-lt"/>
            </a:endParaRPr>
          </a:p>
          <a:p>
            <a:pPr>
              <a:defRPr/>
            </a:pPr>
            <a:r>
              <a:rPr lang="ru-RU" sz="1600" spc="-20" dirty="0" smtClean="0">
                <a:solidFill>
                  <a:srgbClr val="ED3029"/>
                </a:solidFill>
                <a:latin typeface="+mn-lt"/>
              </a:rPr>
              <a:t>Кредитование со стороны государственных банков</a:t>
            </a:r>
            <a:endParaRPr lang="en-US" sz="1600" spc="-20" dirty="0">
              <a:solidFill>
                <a:srgbClr val="ED3029"/>
              </a:solidFill>
              <a:latin typeface="+mn-lt"/>
            </a:endParaRPr>
          </a:p>
        </p:txBody>
      </p:sp>
      <p:sp>
        <p:nvSpPr>
          <p:cNvPr id="6149" name="Slide Number Placeholder 3"/>
          <p:cNvSpPr txBox="1">
            <a:spLocks/>
          </p:cNvSpPr>
          <p:nvPr/>
        </p:nvSpPr>
        <p:spPr bwMode="auto">
          <a:xfrm>
            <a:off x="3429000" y="6286500"/>
            <a:ext cx="1905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030E6868-7BEC-427F-AADE-BD8BE1F4EEFB}" type="slidenum">
              <a:rPr lang="en-US" sz="1200">
                <a:solidFill>
                  <a:srgbClr val="ED3029"/>
                </a:solidFill>
              </a:rPr>
              <a:pPr algn="ctr"/>
              <a:t>3</a:t>
            </a:fld>
            <a:endParaRPr lang="en-US" sz="1200">
              <a:solidFill>
                <a:srgbClr val="ED30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85813" y="698500"/>
            <a:ext cx="6408737" cy="387350"/>
          </a:xfrm>
        </p:spPr>
        <p:txBody>
          <a:bodyPr/>
          <a:lstStyle/>
          <a:p>
            <a:r>
              <a:rPr lang="ru-RU" sz="2800" dirty="0" smtClean="0"/>
              <a:t>Импортное финансирование</a:t>
            </a:r>
            <a:endParaRPr lang="en-US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85813" y="1428750"/>
            <a:ext cx="7500937" cy="3262432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ru-RU" sz="1600" dirty="0" smtClean="0"/>
              <a:t>Финансирование предоставляется на приобретение импортных товаров и услуг, в том числе инвестиционного значения.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Срок финансирования на приобретение товаров, материалов, услуг и др., используемых в текущей деятельности предприятия, составляет от 3 месяцев до 2 лет; на оборудование, машины и услуги инвестиционного значения — до 7 лет.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Стоимость — от 6% годовых в евро.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Финансируется до 85% суммы контракта.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Залог, как правило, не требуется.</a:t>
            </a:r>
            <a:endParaRPr lang="en-US" sz="1600" dirty="0" smtClean="0"/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3429000" y="6286500"/>
            <a:ext cx="1905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8ED2B776-A76C-43DF-B0AA-9CA2AE56CE7A}" type="slidenum">
              <a:rPr lang="en-US" sz="1200">
                <a:solidFill>
                  <a:srgbClr val="ED3029"/>
                </a:solidFill>
              </a:rPr>
              <a:pPr algn="ctr"/>
              <a:t>4</a:t>
            </a:fld>
            <a:endParaRPr lang="en-US" sz="1200">
              <a:solidFill>
                <a:srgbClr val="ED30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14375" y="714375"/>
            <a:ext cx="8001000" cy="387350"/>
          </a:xfrm>
        </p:spPr>
        <p:txBody>
          <a:bodyPr/>
          <a:lstStyle/>
          <a:p>
            <a:r>
              <a:rPr lang="ru-RU" sz="2800" dirty="0" smtClean="0"/>
              <a:t>Вексельный заем</a:t>
            </a:r>
            <a:endParaRPr lang="en-US" sz="2800" dirty="0" smtClean="0"/>
          </a:p>
        </p:txBody>
      </p:sp>
      <p:sp>
        <p:nvSpPr>
          <p:cNvPr id="9219" name="Slide Number Placeholder 3"/>
          <p:cNvSpPr txBox="1">
            <a:spLocks/>
          </p:cNvSpPr>
          <p:nvPr/>
        </p:nvSpPr>
        <p:spPr bwMode="auto">
          <a:xfrm>
            <a:off x="3429000" y="6286500"/>
            <a:ext cx="1905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A3E101AB-73CB-48DD-9887-CFFB5B6083E4}" type="slidenum">
              <a:rPr lang="en-US" sz="1200">
                <a:solidFill>
                  <a:srgbClr val="ED3029"/>
                </a:solidFill>
              </a:rPr>
              <a:pPr algn="ctr"/>
              <a:t>5</a:t>
            </a:fld>
            <a:endParaRPr lang="en-US" sz="1200" dirty="0">
              <a:solidFill>
                <a:srgbClr val="ED302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85813" y="1428750"/>
            <a:ext cx="7500937" cy="2462213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ru-RU" sz="1600" dirty="0" smtClean="0"/>
              <a:t>Вексельный заем позволяет предприятиям привлечь средства на финансирование текущей деятельности.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Вексельное финансирование производится без залога.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Как правило, сроки выпуска векселей составляют до 12 месяцев.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Стоимость вексельного финансирования составляет около 18% годовых.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Срок подготовки вексельного займа занимает около 2-3 месяцев.</a:t>
            </a: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6408737" cy="387798"/>
          </a:xfrm>
        </p:spPr>
        <p:txBody>
          <a:bodyPr/>
          <a:lstStyle/>
          <a:p>
            <a:r>
              <a:rPr lang="ru-RU" sz="2800" dirty="0" smtClean="0"/>
              <a:t>Торговые векселя</a:t>
            </a:r>
            <a:endParaRPr lang="ru-RU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gray">
          <a:xfrm>
            <a:off x="785786" y="1000108"/>
            <a:ext cx="7500937" cy="34470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1400" kern="0" dirty="0" smtClean="0">
                <a:solidFill>
                  <a:srgbClr val="ED3029"/>
                </a:solidFill>
                <a:latin typeface="+mn-lt"/>
              </a:rPr>
              <a:t>Выпуск векселей с целью расчетов с контрагентами наиболее актуален при низкой рублевой ликвидности.</a:t>
            </a:r>
          </a:p>
          <a:p>
            <a:pPr lvl="0" eaLnBrk="0" hangingPunct="0"/>
            <a:endParaRPr lang="ru-RU" sz="1400" kern="0" dirty="0" smtClean="0">
              <a:solidFill>
                <a:srgbClr val="ED3029"/>
              </a:solidFill>
              <a:latin typeface="+mn-lt"/>
            </a:endParaRPr>
          </a:p>
          <a:p>
            <a:pPr lvl="0" eaLnBrk="0" hangingPunct="0"/>
            <a:r>
              <a:rPr lang="ru-RU" sz="1400" kern="0" dirty="0" smtClean="0">
                <a:solidFill>
                  <a:srgbClr val="ED3029"/>
                </a:solidFill>
                <a:latin typeface="+mn-lt"/>
              </a:rPr>
              <a:t>Плюсы для Покупателей:</a:t>
            </a:r>
          </a:p>
          <a:p>
            <a:pPr lvl="0" eaLnBrk="0" hangingPunct="0">
              <a:buFontTx/>
              <a:buChar char="-"/>
            </a:pPr>
            <a:r>
              <a:rPr lang="ru-RU" sz="1400" kern="0" dirty="0" smtClean="0">
                <a:solidFill>
                  <a:srgbClr val="ED3029"/>
                </a:solidFill>
                <a:latin typeface="+mn-lt"/>
              </a:rPr>
              <a:t> Источник финансирования оборотного капитала;</a:t>
            </a:r>
          </a:p>
          <a:p>
            <a:pPr lvl="0" eaLnBrk="0" hangingPunct="0">
              <a:buFontTx/>
              <a:buChar char="-"/>
            </a:pPr>
            <a:r>
              <a:rPr lang="ru-RU" sz="1400" kern="0" dirty="0" smtClean="0">
                <a:solidFill>
                  <a:srgbClr val="ED3029"/>
                </a:solidFill>
                <a:latin typeface="+mn-lt"/>
              </a:rPr>
              <a:t> Покупатели, расплачиваясь за поставленный товар собственным векселем с отсрочкой платежа имею возможность в период обращения векселя выкупить его с дисконтом и тем самым заработать на собственных долгах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400" kern="0" dirty="0" smtClean="0">
              <a:solidFill>
                <a:srgbClr val="ED3029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 smtClean="0">
                <a:solidFill>
                  <a:srgbClr val="ED3029"/>
                </a:solidFill>
                <a:latin typeface="+mn-lt"/>
              </a:rPr>
              <a:t>Плюсы для Продавцов: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400" kern="0" dirty="0" smtClean="0">
                <a:solidFill>
                  <a:srgbClr val="ED3029"/>
                </a:solidFill>
                <a:latin typeface="+mn-lt"/>
              </a:rPr>
              <a:t> Возможность использовать как инструмент привлечения финансирования. Вексель можно продать, заложить под кредит в банке и т.д.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400" kern="0" dirty="0" smtClean="0">
                <a:solidFill>
                  <a:srgbClr val="ED3029"/>
                </a:solidFill>
                <a:latin typeface="+mn-lt"/>
              </a:rPr>
              <a:t> Ускорение расчетов с собственными контрагентами – использование векселя в расчетах.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ru-RU" sz="1400" kern="0" dirty="0" smtClean="0">
              <a:solidFill>
                <a:srgbClr val="ED3029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1400" u="sng" kern="0" dirty="0" smtClean="0">
                <a:solidFill>
                  <a:srgbClr val="ED3029"/>
                </a:solidFill>
                <a:latin typeface="+mn-lt"/>
              </a:rPr>
              <a:t>Пример схемы расчетов векселем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00570"/>
            <a:ext cx="6229350" cy="149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6408737" cy="387798"/>
          </a:xfrm>
        </p:spPr>
        <p:txBody>
          <a:bodyPr/>
          <a:lstStyle/>
          <a:p>
            <a:r>
              <a:rPr lang="ru-RU" sz="2800" dirty="0" smtClean="0"/>
              <a:t>Кредиты в </a:t>
            </a:r>
            <a:r>
              <a:rPr lang="ru-RU" sz="2800" dirty="0" err="1" smtClean="0"/>
              <a:t>гос.банках</a:t>
            </a:r>
            <a:endParaRPr lang="ru-RU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85813" y="1428750"/>
            <a:ext cx="7500937" cy="1723549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ru-RU" sz="1600" dirty="0" smtClean="0"/>
              <a:t>К декабрю 2009 года на поддержку национальной банковской системы было направлено около 5 </a:t>
            </a:r>
            <a:r>
              <a:rPr lang="ru-RU" sz="1600" dirty="0" err="1" smtClean="0"/>
              <a:t>трлн</a:t>
            </a:r>
            <a:r>
              <a:rPr lang="ru-RU" sz="1600" dirty="0" smtClean="0"/>
              <a:t> рублей. Львиная часть этих средств поступила в государственные банки.</a:t>
            </a:r>
          </a:p>
          <a:p>
            <a:pPr marL="0" indent="0">
              <a:spcBef>
                <a:spcPct val="0"/>
              </a:spcBef>
            </a:pPr>
            <a:r>
              <a:rPr lang="ru-RU" sz="1600" dirty="0" err="1" smtClean="0"/>
              <a:t>Гос.банки</a:t>
            </a:r>
            <a:r>
              <a:rPr lang="ru-RU" sz="1600" dirty="0" smtClean="0"/>
              <a:t> получили возможность финансировать предприятия в рублях под 10-14% годовых сроком до 5 лет…</a:t>
            </a:r>
          </a:p>
          <a:p>
            <a:pPr marL="0" indent="0">
              <a:spcBef>
                <a:spcPct val="0"/>
              </a:spcBef>
            </a:pPr>
            <a:endParaRPr lang="ru-RU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b="1" dirty="0" smtClean="0"/>
              <a:t>Государственные банки</a:t>
            </a:r>
            <a:endParaRPr lang="en-US" sz="1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85786" y="3214686"/>
            <a:ext cx="32861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Сбербанк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ВТБ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ВТБ </a:t>
            </a:r>
            <a:r>
              <a:rPr lang="ru-RU" sz="1600" dirty="0" err="1" smtClean="0">
                <a:solidFill>
                  <a:srgbClr val="ED3029"/>
                </a:solidFill>
                <a:latin typeface="+mn-lt"/>
              </a:rPr>
              <a:t>Северо-Запад</a:t>
            </a:r>
            <a:endParaRPr lang="ru-RU" sz="1600" dirty="0" smtClean="0">
              <a:solidFill>
                <a:srgbClr val="ED3029"/>
              </a:solidFill>
              <a:latin typeface="+mn-lt"/>
            </a:endParaRP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ВТБ 24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ВЭБ, </a:t>
            </a:r>
            <a:r>
              <a:rPr lang="ru-RU" sz="1600" dirty="0" err="1" smtClean="0">
                <a:solidFill>
                  <a:srgbClr val="ED3029"/>
                </a:solidFill>
                <a:latin typeface="+mn-lt"/>
              </a:rPr>
              <a:t>Глобэкс</a:t>
            </a:r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, Связь-банк</a:t>
            </a:r>
          </a:p>
          <a:p>
            <a:r>
              <a:rPr lang="ru-RU" sz="1600" dirty="0" err="1" smtClean="0">
                <a:solidFill>
                  <a:srgbClr val="ED3029"/>
                </a:solidFill>
                <a:latin typeface="+mn-lt"/>
              </a:rPr>
              <a:t>Россельхозбанк</a:t>
            </a:r>
            <a:endParaRPr lang="ru-RU" sz="1600" dirty="0" smtClean="0">
              <a:solidFill>
                <a:srgbClr val="ED3029"/>
              </a:solidFill>
              <a:latin typeface="+mn-lt"/>
            </a:endParaRP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Ханты-Мансийский банк</a:t>
            </a:r>
          </a:p>
          <a:p>
            <a:r>
              <a:rPr lang="ru-RU" sz="1600" dirty="0" err="1" smtClean="0">
                <a:solidFill>
                  <a:srgbClr val="ED3029"/>
                </a:solidFill>
                <a:latin typeface="+mn-lt"/>
              </a:rPr>
              <a:t>Газпромбанк</a:t>
            </a:r>
            <a:endParaRPr lang="ru-RU" sz="1600" dirty="0" smtClean="0">
              <a:solidFill>
                <a:srgbClr val="ED3029"/>
              </a:solidFill>
              <a:latin typeface="+mn-lt"/>
            </a:endParaRPr>
          </a:p>
          <a:p>
            <a:r>
              <a:rPr lang="ru-RU" sz="1600" dirty="0" err="1" smtClean="0">
                <a:solidFill>
                  <a:srgbClr val="ED3029"/>
                </a:solidFill>
                <a:latin typeface="+mn-lt"/>
              </a:rPr>
              <a:t>ТрансКредитБанк</a:t>
            </a:r>
            <a:endParaRPr lang="ru-RU" sz="1600" dirty="0" smtClean="0">
              <a:solidFill>
                <a:srgbClr val="ED3029"/>
              </a:solidFill>
              <a:latin typeface="+mn-lt"/>
            </a:endParaRP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Банк Москвы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7686" y="3214686"/>
            <a:ext cx="37862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solidFill>
                  <a:srgbClr val="ED3029"/>
                </a:solidFill>
                <a:latin typeface="+mn-lt"/>
              </a:rPr>
              <a:t>18 банков, контролируемых АСВ</a:t>
            </a:r>
          </a:p>
          <a:p>
            <a:r>
              <a:rPr lang="ru-RU" sz="1600" dirty="0" smtClean="0">
                <a:solidFill>
                  <a:srgbClr val="ED3029"/>
                </a:solidFill>
              </a:rPr>
              <a:t>Петровский (Банк ВЕФК)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Банк24.ру </a:t>
            </a:r>
          </a:p>
          <a:p>
            <a:r>
              <a:rPr lang="ru-RU" sz="1600" dirty="0" err="1" smtClean="0">
                <a:solidFill>
                  <a:srgbClr val="ED3029"/>
                </a:solidFill>
                <a:latin typeface="+mn-lt"/>
              </a:rPr>
              <a:t>Газэнергобанк</a:t>
            </a:r>
            <a:endParaRPr lang="ru-RU" sz="1600" dirty="0" smtClean="0">
              <a:solidFill>
                <a:srgbClr val="ED3029"/>
              </a:solidFill>
              <a:latin typeface="+mn-lt"/>
            </a:endParaRP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КИТ </a:t>
            </a:r>
            <a:r>
              <a:rPr lang="ru-RU" sz="1600" dirty="0" err="1" smtClean="0">
                <a:solidFill>
                  <a:srgbClr val="ED3029"/>
                </a:solidFill>
                <a:latin typeface="+mn-lt"/>
              </a:rPr>
              <a:t>Финанс</a:t>
            </a:r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 Инвестиционный банк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Московский капитал 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Открытие (Русский Банк Развития)  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Российский капитал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Союз  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Электроника</a:t>
            </a:r>
          </a:p>
          <a:p>
            <a:r>
              <a:rPr lang="ru-RU" sz="1600" dirty="0" smtClean="0">
                <a:solidFill>
                  <a:srgbClr val="ED3029"/>
                </a:solidFill>
                <a:latin typeface="+mn-lt"/>
              </a:rPr>
              <a:t>… и др.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5813" y="698500"/>
            <a:ext cx="6408737" cy="387350"/>
          </a:xfrm>
        </p:spPr>
        <p:txBody>
          <a:bodyPr/>
          <a:lstStyle/>
          <a:p>
            <a:r>
              <a:rPr lang="ru-RU" sz="2800" dirty="0" smtClean="0"/>
              <a:t>Клиенты</a:t>
            </a:r>
            <a:endParaRPr lang="en-US" sz="2800" dirty="0" smtClean="0"/>
          </a:p>
        </p:txBody>
      </p:sp>
      <p:pic>
        <p:nvPicPr>
          <p:cNvPr id="5" name="Рисунок 4" descr="sdelki jan 2010 (1-8)_eng.jpg"/>
          <p:cNvPicPr>
            <a:picLocks noChangeAspect="1"/>
          </p:cNvPicPr>
          <p:nvPr/>
        </p:nvPicPr>
        <p:blipFill>
          <a:blip r:embed="rId2" r:link="rId3" cstate="print"/>
          <a:stretch>
            <a:fillRect/>
          </a:stretch>
        </p:blipFill>
        <p:spPr>
          <a:xfrm>
            <a:off x="2932719" y="500682"/>
            <a:ext cx="5731823" cy="5373963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3429000" y="6286500"/>
            <a:ext cx="1905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A3E101AB-73CB-48DD-9887-CFFB5B6083E4}" type="slidenum">
              <a:rPr lang="en-US" sz="1200">
                <a:solidFill>
                  <a:srgbClr val="ED3029"/>
                </a:solidFill>
              </a:rPr>
              <a:pPr algn="ctr"/>
              <a:t>8</a:t>
            </a:fld>
            <a:endParaRPr lang="en-US" sz="1200" dirty="0">
              <a:solidFill>
                <a:srgbClr val="ED30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85813" y="698500"/>
            <a:ext cx="6408737" cy="387350"/>
          </a:xfrm>
        </p:spPr>
        <p:txBody>
          <a:bodyPr/>
          <a:lstStyle/>
          <a:p>
            <a:r>
              <a:rPr lang="ru-RU" sz="2800" dirty="0" smtClean="0"/>
              <a:t>Контакты</a:t>
            </a:r>
            <a:endParaRPr lang="en-US" sz="28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85813" y="1428750"/>
            <a:ext cx="7500937" cy="2215991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ru-RU" sz="1600" dirty="0" smtClean="0"/>
              <a:t>Дмитрий Романов, Директор по развитию</a:t>
            </a:r>
            <a:endParaRPr lang="en-US" sz="1600" dirty="0" smtClean="0"/>
          </a:p>
          <a:p>
            <a:pPr marL="0" indent="0">
              <a:spcBef>
                <a:spcPct val="0"/>
              </a:spcBef>
            </a:pPr>
            <a:r>
              <a:rPr lang="en-US" sz="1600" dirty="0" smtClean="0"/>
              <a:t>E: dromanov@niburtf.com</a:t>
            </a:r>
          </a:p>
          <a:p>
            <a:pPr marL="0" indent="0">
              <a:spcBef>
                <a:spcPct val="0"/>
              </a:spcBef>
            </a:pPr>
            <a:endParaRPr lang="en-US" sz="1600" dirty="0" smtClean="0"/>
          </a:p>
          <a:p>
            <a:pPr marL="0" indent="0">
              <a:spcBef>
                <a:spcPct val="0"/>
              </a:spcBef>
            </a:pPr>
            <a:endParaRPr lang="en-US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Набережная Мартынова, 4</a:t>
            </a:r>
            <a:endParaRPr lang="en-US" sz="1600" dirty="0" smtClean="0"/>
          </a:p>
          <a:p>
            <a:pPr marL="0" indent="0">
              <a:spcBef>
                <a:spcPct val="0"/>
              </a:spcBef>
            </a:pPr>
            <a:r>
              <a:rPr lang="ru-RU" sz="1600" dirty="0" smtClean="0"/>
              <a:t>Санкт-Петербург </a:t>
            </a:r>
            <a:r>
              <a:rPr lang="en-US" sz="1600" dirty="0" smtClean="0"/>
              <a:t>197110, </a:t>
            </a:r>
            <a:r>
              <a:rPr lang="ru-RU" sz="1600" dirty="0" smtClean="0"/>
              <a:t>Россия</a:t>
            </a:r>
            <a:endParaRPr lang="en-US" sz="1600" dirty="0" smtClean="0"/>
          </a:p>
          <a:p>
            <a:pPr marL="0" indent="0">
              <a:spcBef>
                <a:spcPct val="0"/>
              </a:spcBef>
            </a:pPr>
            <a:r>
              <a:rPr lang="en-US" sz="1600" dirty="0" smtClean="0"/>
              <a:t>T: +7 812 334 2888</a:t>
            </a:r>
          </a:p>
          <a:p>
            <a:pPr marL="0" indent="0">
              <a:spcBef>
                <a:spcPct val="0"/>
              </a:spcBef>
            </a:pPr>
            <a:endParaRPr lang="en-US" sz="1600" dirty="0" smtClean="0"/>
          </a:p>
          <a:p>
            <a:pPr marL="0" indent="0">
              <a:spcBef>
                <a:spcPct val="0"/>
              </a:spcBef>
            </a:pPr>
            <a:endParaRPr lang="en-US" sz="1600" dirty="0" smtClean="0"/>
          </a:p>
        </p:txBody>
      </p:sp>
      <p:sp>
        <p:nvSpPr>
          <p:cNvPr id="12292" name="Slide Number Placeholder 3"/>
          <p:cNvSpPr txBox="1">
            <a:spLocks/>
          </p:cNvSpPr>
          <p:nvPr/>
        </p:nvSpPr>
        <p:spPr bwMode="auto">
          <a:xfrm>
            <a:off x="3429000" y="6286500"/>
            <a:ext cx="1905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94130DC-EC8A-4927-B972-EDF8DB39586C}" type="slidenum">
              <a:rPr lang="en-US" sz="1200">
                <a:solidFill>
                  <a:srgbClr val="ED3029"/>
                </a:solidFill>
              </a:rPr>
              <a:pPr algn="ctr"/>
              <a:t>9</a:t>
            </a:fld>
            <a:endParaRPr lang="en-US" sz="1200">
              <a:solidFill>
                <a:srgbClr val="ED30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itnir_Onscreen_Template_v1">
  <a:themeElements>
    <a:clrScheme name="Glitnir_Onscreen_Template_v1 1">
      <a:dk1>
        <a:srgbClr val="221E1F"/>
      </a:dk1>
      <a:lt1>
        <a:srgbClr val="FFFFFF"/>
      </a:lt1>
      <a:dk2>
        <a:srgbClr val="5F5F5F"/>
      </a:dk2>
      <a:lt2>
        <a:srgbClr val="C8C8C8"/>
      </a:lt2>
      <a:accent1>
        <a:srgbClr val="BA102C"/>
      </a:accent1>
      <a:accent2>
        <a:srgbClr val="8A8A8A"/>
      </a:accent2>
      <a:accent3>
        <a:srgbClr val="FFFFFF"/>
      </a:accent3>
      <a:accent4>
        <a:srgbClr val="1B1819"/>
      </a:accent4>
      <a:accent5>
        <a:srgbClr val="D9AAAC"/>
      </a:accent5>
      <a:accent6>
        <a:srgbClr val="7D7D7D"/>
      </a:accent6>
      <a:hlink>
        <a:srgbClr val="FDB726"/>
      </a:hlink>
      <a:folHlink>
        <a:srgbClr val="EAEAEA"/>
      </a:folHlink>
    </a:clrScheme>
    <a:fontScheme name="Glitnir_Onscreen_Template_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itnir_Onscreen_Template_v1 1">
        <a:dk1>
          <a:srgbClr val="221E1F"/>
        </a:dk1>
        <a:lt1>
          <a:srgbClr val="FFFFFF"/>
        </a:lt1>
        <a:dk2>
          <a:srgbClr val="5F5F5F"/>
        </a:dk2>
        <a:lt2>
          <a:srgbClr val="C8C8C8"/>
        </a:lt2>
        <a:accent1>
          <a:srgbClr val="BA102C"/>
        </a:accent1>
        <a:accent2>
          <a:srgbClr val="8A8A8A"/>
        </a:accent2>
        <a:accent3>
          <a:srgbClr val="FFFFFF"/>
        </a:accent3>
        <a:accent4>
          <a:srgbClr val="1B1819"/>
        </a:accent4>
        <a:accent5>
          <a:srgbClr val="D9AAAC"/>
        </a:accent5>
        <a:accent6>
          <a:srgbClr val="7D7D7D"/>
        </a:accent6>
        <a:hlink>
          <a:srgbClr val="FDB72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5891</TotalTime>
  <Words>482</Words>
  <Application>Microsoft Office PowerPoint</Application>
  <PresentationFormat>Экран 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Glitnir_Onscreen_Template_v1</vt:lpstr>
      <vt:lpstr>Источники финансирования предприятий   Семинар «Бизнес 2010: привлечение финансирования и другие улучшения», 26 Мая 2010 года</vt:lpstr>
      <vt:lpstr>О компании</vt:lpstr>
      <vt:lpstr>Источники финансирования, доступные российским компаниям</vt:lpstr>
      <vt:lpstr>Импортное финансирование</vt:lpstr>
      <vt:lpstr>Вексельный заем</vt:lpstr>
      <vt:lpstr>Торговые векселя</vt:lpstr>
      <vt:lpstr>Кредиты в гос.банках</vt:lpstr>
      <vt:lpstr>Клиенты</vt:lpstr>
      <vt:lpstr>Контакты</vt:lpstr>
    </vt:vector>
  </TitlesOfParts>
  <Company>NTF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NTF</dc:title>
  <dc:creator>NTF</dc:creator>
  <cp:lastModifiedBy>smoderov</cp:lastModifiedBy>
  <cp:revision>658</cp:revision>
  <dcterms:created xsi:type="dcterms:W3CDTF">2007-10-17T09:38:06Z</dcterms:created>
  <dcterms:modified xsi:type="dcterms:W3CDTF">2010-05-24T12:45:03Z</dcterms:modified>
</cp:coreProperties>
</file>